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62" r:id="rId2"/>
    <p:sldId id="360" r:id="rId3"/>
    <p:sldId id="361" r:id="rId4"/>
    <p:sldId id="377" r:id="rId5"/>
    <p:sldId id="364" r:id="rId6"/>
    <p:sldId id="375" r:id="rId7"/>
    <p:sldId id="365" r:id="rId8"/>
    <p:sldId id="366" r:id="rId9"/>
    <p:sldId id="376" r:id="rId10"/>
    <p:sldId id="378" r:id="rId11"/>
    <p:sldId id="379" r:id="rId12"/>
    <p:sldId id="383" r:id="rId13"/>
    <p:sldId id="380" r:id="rId14"/>
    <p:sldId id="381" r:id="rId15"/>
    <p:sldId id="382" r:id="rId16"/>
    <p:sldId id="367" r:id="rId17"/>
    <p:sldId id="368" r:id="rId18"/>
    <p:sldId id="369" r:id="rId19"/>
    <p:sldId id="370" r:id="rId20"/>
    <p:sldId id="371" r:id="rId21"/>
    <p:sldId id="372" r:id="rId22"/>
    <p:sldId id="35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  <a:srgbClr val="337DAB"/>
    <a:srgbClr val="85FF85"/>
    <a:srgbClr val="FDA9E9"/>
    <a:srgbClr val="FFFF99"/>
    <a:srgbClr val="5ED6FC"/>
    <a:srgbClr val="0091EA"/>
    <a:srgbClr val="25C8FB"/>
    <a:srgbClr val="8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>
        <p:scale>
          <a:sx n="90" d="100"/>
          <a:sy n="90" d="100"/>
        </p:scale>
        <p:origin x="-2376" y="-10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3E537-306A-4A10-97BE-6501493DE175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15C381-ED9E-4B52-AA66-BA087372CAD1}">
      <dgm:prSet custT="1"/>
      <dgm:spPr/>
      <dgm:t>
        <a:bodyPr/>
        <a:lstStyle/>
        <a:p>
          <a:pPr algn="ctr" rtl="0"/>
          <a:r>
            <a:rPr lang="ru-RU" sz="1900" dirty="0" smtClean="0"/>
            <a:t>ведомственный контроль (минтрудом области)</a:t>
          </a:r>
          <a:endParaRPr lang="ru-RU" sz="1900" dirty="0"/>
        </a:p>
      </dgm:t>
    </dgm:pt>
    <dgm:pt modelId="{16B754FF-3742-4B67-A5E1-C811B1D7431E}" type="parTrans" cxnId="{DFB9542B-0A6F-4113-8C9B-5D979A280016}">
      <dgm:prSet/>
      <dgm:spPr/>
      <dgm:t>
        <a:bodyPr/>
        <a:lstStyle/>
        <a:p>
          <a:endParaRPr lang="ru-RU"/>
        </a:p>
      </dgm:t>
    </dgm:pt>
    <dgm:pt modelId="{1834854C-60F6-4D0E-B824-DF42FCCDDD4E}" type="sibTrans" cxnId="{DFB9542B-0A6F-4113-8C9B-5D979A280016}">
      <dgm:prSet/>
      <dgm:spPr/>
      <dgm:t>
        <a:bodyPr/>
        <a:lstStyle/>
        <a:p>
          <a:endParaRPr lang="ru-RU"/>
        </a:p>
      </dgm:t>
    </dgm:pt>
    <dgm:pt modelId="{756473C0-49D4-4807-A184-DB7D5A14DA78}">
      <dgm:prSet/>
      <dgm:spPr/>
      <dgm:t>
        <a:bodyPr/>
        <a:lstStyle/>
        <a:p>
          <a:pPr algn="ctr" rtl="0">
            <a:lnSpc>
              <a:spcPct val="90000"/>
            </a:lnSpc>
            <a:spcAft>
              <a:spcPts val="0"/>
            </a:spcAft>
          </a:pPr>
          <a:r>
            <a:rPr lang="ru-RU" dirty="0" smtClean="0"/>
            <a:t> внутренний контроль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dirty="0" smtClean="0"/>
            <a:t>(самим учреждением)</a:t>
          </a:r>
          <a:endParaRPr lang="ru-RU" dirty="0"/>
        </a:p>
      </dgm:t>
    </dgm:pt>
    <dgm:pt modelId="{B27A0408-01FB-4394-94A2-A221DEA48BBA}" type="parTrans" cxnId="{B6287F9B-9597-4B3D-B442-48BA492B7B55}">
      <dgm:prSet/>
      <dgm:spPr/>
      <dgm:t>
        <a:bodyPr/>
        <a:lstStyle/>
        <a:p>
          <a:endParaRPr lang="ru-RU"/>
        </a:p>
      </dgm:t>
    </dgm:pt>
    <dgm:pt modelId="{06D2F506-E16B-4C69-BFCE-BAD49A22861A}" type="sibTrans" cxnId="{B6287F9B-9597-4B3D-B442-48BA492B7B55}">
      <dgm:prSet/>
      <dgm:spPr/>
      <dgm:t>
        <a:bodyPr/>
        <a:lstStyle/>
        <a:p>
          <a:endParaRPr lang="ru-RU"/>
        </a:p>
      </dgm:t>
    </dgm:pt>
    <dgm:pt modelId="{46F87E13-AAA3-458B-821B-3B11FDCE11DF}">
      <dgm:prSet custT="1"/>
      <dgm:spPr/>
      <dgm:t>
        <a:bodyPr/>
        <a:lstStyle/>
        <a:p>
          <a:pPr algn="ctr" rtl="0"/>
          <a:r>
            <a:rPr lang="ru-RU" sz="1900" dirty="0" smtClean="0"/>
            <a:t>внешний контроль </a:t>
          </a:r>
          <a:r>
            <a:rPr lang="ru-RU" sz="1600" dirty="0" smtClean="0"/>
            <a:t>(государственными органами контроля РО) </a:t>
          </a:r>
        </a:p>
      </dgm:t>
    </dgm:pt>
    <dgm:pt modelId="{3125A991-838C-46CA-9E86-0393DCE52017}" type="parTrans" cxnId="{2733AC11-A34A-4EC1-BE37-F4E4880F4FC2}">
      <dgm:prSet/>
      <dgm:spPr/>
      <dgm:t>
        <a:bodyPr/>
        <a:lstStyle/>
        <a:p>
          <a:endParaRPr lang="ru-RU"/>
        </a:p>
      </dgm:t>
    </dgm:pt>
    <dgm:pt modelId="{8F587CF6-F06F-49D5-941C-0A4527B0BE06}" type="sibTrans" cxnId="{2733AC11-A34A-4EC1-BE37-F4E4880F4FC2}">
      <dgm:prSet/>
      <dgm:spPr/>
      <dgm:t>
        <a:bodyPr/>
        <a:lstStyle/>
        <a:p>
          <a:endParaRPr lang="ru-RU"/>
        </a:p>
      </dgm:t>
    </dgm:pt>
    <dgm:pt modelId="{B3515826-B7A4-433B-A7D5-1C8B4BBCF84F}">
      <dgm:prSet/>
      <dgm:spPr/>
      <dgm:t>
        <a:bodyPr/>
        <a:lstStyle/>
        <a:p>
          <a:pPr algn="ctr" rtl="0"/>
          <a:r>
            <a:rPr lang="ru-RU" dirty="0" smtClean="0"/>
            <a:t>общественный контроль или независимая оценка качества условий оказания услуг</a:t>
          </a:r>
          <a:endParaRPr lang="ru-RU" dirty="0"/>
        </a:p>
      </dgm:t>
    </dgm:pt>
    <dgm:pt modelId="{1305815C-B9A2-455D-BEBD-A04CF640A46D}" type="parTrans" cxnId="{9B60CE11-27BF-404B-8832-2FE7DDF4A148}">
      <dgm:prSet/>
      <dgm:spPr/>
      <dgm:t>
        <a:bodyPr/>
        <a:lstStyle/>
        <a:p>
          <a:endParaRPr lang="ru-RU"/>
        </a:p>
      </dgm:t>
    </dgm:pt>
    <dgm:pt modelId="{52893EB9-8889-40EB-BA62-B97C95E815EF}" type="sibTrans" cxnId="{9B60CE11-27BF-404B-8832-2FE7DDF4A148}">
      <dgm:prSet/>
      <dgm:spPr/>
      <dgm:t>
        <a:bodyPr/>
        <a:lstStyle/>
        <a:p>
          <a:endParaRPr lang="ru-RU"/>
        </a:p>
      </dgm:t>
    </dgm:pt>
    <dgm:pt modelId="{AE4572E0-31B4-4067-895F-9E19E7A19C05}" type="pres">
      <dgm:prSet presAssocID="{E043E537-306A-4A10-97BE-6501493DE1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4A753-F3B9-406F-AD71-09DD10B0FBA0}" type="pres">
      <dgm:prSet presAssocID="{DC15C381-ED9E-4B52-AA66-BA087372CAD1}" presName="composite" presStyleCnt="0"/>
      <dgm:spPr/>
    </dgm:pt>
    <dgm:pt modelId="{14ECEE65-375A-44F6-B01A-67D9951E8079}" type="pres">
      <dgm:prSet presAssocID="{DC15C381-ED9E-4B52-AA66-BA087372CAD1}" presName="rect1" presStyleLbl="trAlignAcc1" presStyleIdx="0" presStyleCnt="4" custScaleX="88916" custScaleY="64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FDD6B-2D12-4277-9182-59FAEE1C5A69}" type="pres">
      <dgm:prSet presAssocID="{DC15C381-ED9E-4B52-AA66-BA087372CAD1}" presName="rect2" presStyleLbl="fgImgPlace1" presStyleIdx="0" presStyleCnt="4" custScaleX="115113" custScaleY="74639" custLinFactNeighborX="-35" custLinFactNeighborY="111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1365FB-5424-41B3-BF1D-B29DBE3FB617}" type="pres">
      <dgm:prSet presAssocID="{1834854C-60F6-4D0E-B824-DF42FCCDDD4E}" presName="sibTrans" presStyleCnt="0"/>
      <dgm:spPr/>
    </dgm:pt>
    <dgm:pt modelId="{2CDB19B3-95C4-47FF-8C53-CD4396CD39EB}" type="pres">
      <dgm:prSet presAssocID="{756473C0-49D4-4807-A184-DB7D5A14DA78}" presName="composite" presStyleCnt="0"/>
      <dgm:spPr/>
    </dgm:pt>
    <dgm:pt modelId="{8A8C4E9D-ACD3-4610-8DBD-E4BB99054E42}" type="pres">
      <dgm:prSet presAssocID="{756473C0-49D4-4807-A184-DB7D5A14DA78}" presName="rect1" presStyleLbl="trAlignAcc1" presStyleIdx="1" presStyleCnt="4" custScaleY="58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7F2C6-3D12-4EB1-BF39-3FF07876A9C9}" type="pres">
      <dgm:prSet presAssocID="{756473C0-49D4-4807-A184-DB7D5A14DA78}" presName="rect2" presStyleLbl="fgImgPlace1" presStyleIdx="1" presStyleCnt="4" custScaleX="141277" custScaleY="104951" custLinFactNeighborX="-1525" custLinFactNeighborY="228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E40D1D-6A6E-4B15-9CE8-3CF842E9F46F}" type="pres">
      <dgm:prSet presAssocID="{06D2F506-E16B-4C69-BFCE-BAD49A22861A}" presName="sibTrans" presStyleCnt="0"/>
      <dgm:spPr/>
    </dgm:pt>
    <dgm:pt modelId="{3C1F099A-5E7A-4813-B905-61848FA4DAD4}" type="pres">
      <dgm:prSet presAssocID="{46F87E13-AAA3-458B-821B-3B11FDCE11DF}" presName="composite" presStyleCnt="0"/>
      <dgm:spPr/>
    </dgm:pt>
    <dgm:pt modelId="{E68CC342-96A0-44FC-8333-270945018EF5}" type="pres">
      <dgm:prSet presAssocID="{46F87E13-AAA3-458B-821B-3B11FDCE11DF}" presName="rect1" presStyleLbl="trAlignAcc1" presStyleIdx="2" presStyleCnt="4" custScaleX="76403" custScaleY="115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C8419-7FAB-4E9A-A142-D88779B24996}" type="pres">
      <dgm:prSet presAssocID="{46F87E13-AAA3-458B-821B-3B11FDCE11DF}" presName="rect2" presStyleLbl="fgImgPlace1" presStyleIdx="2" presStyleCnt="4" custScaleX="126500" custScaleY="120258" custLinFactNeighborX="-6250" custLinFactNeighborY="80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595115A-6456-4F4F-BF72-2E7F33CF9ED4}" type="pres">
      <dgm:prSet presAssocID="{8F587CF6-F06F-49D5-941C-0A4527B0BE06}" presName="sibTrans" presStyleCnt="0"/>
      <dgm:spPr/>
    </dgm:pt>
    <dgm:pt modelId="{2FFC26D6-21D7-4394-8024-9902307EE613}" type="pres">
      <dgm:prSet presAssocID="{B3515826-B7A4-433B-A7D5-1C8B4BBCF84F}" presName="composite" presStyleCnt="0"/>
      <dgm:spPr/>
    </dgm:pt>
    <dgm:pt modelId="{CF5E489D-0AE3-49DE-99BA-600ABA964D7F}" type="pres">
      <dgm:prSet presAssocID="{B3515826-B7A4-433B-A7D5-1C8B4BBCF84F}" presName="rect1" presStyleLbl="trAlignAcc1" presStyleIdx="3" presStyleCnt="4" custScaleY="91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EF83B-4FDF-428A-96A3-B30C10B017E6}" type="pres">
      <dgm:prSet presAssocID="{B3515826-B7A4-433B-A7D5-1C8B4BBCF84F}" presName="rect2" presStyleLbl="fgImgPlace1" presStyleIdx="3" presStyleCnt="4" custScaleX="115206" custScaleY="113711" custLinFactNeighborX="2269" custLinFactNeighborY="29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29995F4-CEC3-4BA7-B84C-424541039F9A}" type="presOf" srcId="{B3515826-B7A4-433B-A7D5-1C8B4BBCF84F}" destId="{CF5E489D-0AE3-49DE-99BA-600ABA964D7F}" srcOrd="0" destOrd="0" presId="urn:microsoft.com/office/officeart/2008/layout/PictureStrips"/>
    <dgm:cxn modelId="{9B60CE11-27BF-404B-8832-2FE7DDF4A148}" srcId="{E043E537-306A-4A10-97BE-6501493DE175}" destId="{B3515826-B7A4-433B-A7D5-1C8B4BBCF84F}" srcOrd="3" destOrd="0" parTransId="{1305815C-B9A2-455D-BEBD-A04CF640A46D}" sibTransId="{52893EB9-8889-40EB-BA62-B97C95E815EF}"/>
    <dgm:cxn modelId="{B6287F9B-9597-4B3D-B442-48BA492B7B55}" srcId="{E043E537-306A-4A10-97BE-6501493DE175}" destId="{756473C0-49D4-4807-A184-DB7D5A14DA78}" srcOrd="1" destOrd="0" parTransId="{B27A0408-01FB-4394-94A2-A221DEA48BBA}" sibTransId="{06D2F506-E16B-4C69-BFCE-BAD49A22861A}"/>
    <dgm:cxn modelId="{CCE24090-1CC7-405A-90F1-54B550EAE728}" type="presOf" srcId="{E043E537-306A-4A10-97BE-6501493DE175}" destId="{AE4572E0-31B4-4067-895F-9E19E7A19C05}" srcOrd="0" destOrd="0" presId="urn:microsoft.com/office/officeart/2008/layout/PictureStrips"/>
    <dgm:cxn modelId="{6DD5915D-F8A9-491C-AEC2-5009CB0033BA}" type="presOf" srcId="{46F87E13-AAA3-458B-821B-3B11FDCE11DF}" destId="{E68CC342-96A0-44FC-8333-270945018EF5}" srcOrd="0" destOrd="0" presId="urn:microsoft.com/office/officeart/2008/layout/PictureStrips"/>
    <dgm:cxn modelId="{2733AC11-A34A-4EC1-BE37-F4E4880F4FC2}" srcId="{E043E537-306A-4A10-97BE-6501493DE175}" destId="{46F87E13-AAA3-458B-821B-3B11FDCE11DF}" srcOrd="2" destOrd="0" parTransId="{3125A991-838C-46CA-9E86-0393DCE52017}" sibTransId="{8F587CF6-F06F-49D5-941C-0A4527B0BE06}"/>
    <dgm:cxn modelId="{8AF3ED22-DEF1-4C34-B537-C2071D8F1701}" type="presOf" srcId="{DC15C381-ED9E-4B52-AA66-BA087372CAD1}" destId="{14ECEE65-375A-44F6-B01A-67D9951E8079}" srcOrd="0" destOrd="0" presId="urn:microsoft.com/office/officeart/2008/layout/PictureStrips"/>
    <dgm:cxn modelId="{9E86DD93-E828-4C6C-BA1A-0313E04165B0}" type="presOf" srcId="{756473C0-49D4-4807-A184-DB7D5A14DA78}" destId="{8A8C4E9D-ACD3-4610-8DBD-E4BB99054E42}" srcOrd="0" destOrd="0" presId="urn:microsoft.com/office/officeart/2008/layout/PictureStrips"/>
    <dgm:cxn modelId="{DFB9542B-0A6F-4113-8C9B-5D979A280016}" srcId="{E043E537-306A-4A10-97BE-6501493DE175}" destId="{DC15C381-ED9E-4B52-AA66-BA087372CAD1}" srcOrd="0" destOrd="0" parTransId="{16B754FF-3742-4B67-A5E1-C811B1D7431E}" sibTransId="{1834854C-60F6-4D0E-B824-DF42FCCDDD4E}"/>
    <dgm:cxn modelId="{0316E374-CC23-49BE-982D-646B0375BC69}" type="presParOf" srcId="{AE4572E0-31B4-4067-895F-9E19E7A19C05}" destId="{F714A753-F3B9-406F-AD71-09DD10B0FBA0}" srcOrd="0" destOrd="0" presId="urn:microsoft.com/office/officeart/2008/layout/PictureStrips"/>
    <dgm:cxn modelId="{174544DD-0DC0-4A49-B4B1-4C8FBE438432}" type="presParOf" srcId="{F714A753-F3B9-406F-AD71-09DD10B0FBA0}" destId="{14ECEE65-375A-44F6-B01A-67D9951E8079}" srcOrd="0" destOrd="0" presId="urn:microsoft.com/office/officeart/2008/layout/PictureStrips"/>
    <dgm:cxn modelId="{3DBC13AC-D06A-400F-B412-5591C1474A1A}" type="presParOf" srcId="{F714A753-F3B9-406F-AD71-09DD10B0FBA0}" destId="{5F0FDD6B-2D12-4277-9182-59FAEE1C5A69}" srcOrd="1" destOrd="0" presId="urn:microsoft.com/office/officeart/2008/layout/PictureStrips"/>
    <dgm:cxn modelId="{77AD29D5-924E-47D9-8605-731821DF8FCB}" type="presParOf" srcId="{AE4572E0-31B4-4067-895F-9E19E7A19C05}" destId="{801365FB-5424-41B3-BF1D-B29DBE3FB617}" srcOrd="1" destOrd="0" presId="urn:microsoft.com/office/officeart/2008/layout/PictureStrips"/>
    <dgm:cxn modelId="{D0BE9BEB-9606-410C-8D42-CC1CBA610BF6}" type="presParOf" srcId="{AE4572E0-31B4-4067-895F-9E19E7A19C05}" destId="{2CDB19B3-95C4-47FF-8C53-CD4396CD39EB}" srcOrd="2" destOrd="0" presId="urn:microsoft.com/office/officeart/2008/layout/PictureStrips"/>
    <dgm:cxn modelId="{6E7BEEC4-6346-4AD5-845E-44464CD3CB7A}" type="presParOf" srcId="{2CDB19B3-95C4-47FF-8C53-CD4396CD39EB}" destId="{8A8C4E9D-ACD3-4610-8DBD-E4BB99054E42}" srcOrd="0" destOrd="0" presId="urn:microsoft.com/office/officeart/2008/layout/PictureStrips"/>
    <dgm:cxn modelId="{3478927D-0043-41F6-A0AE-130959DD68A3}" type="presParOf" srcId="{2CDB19B3-95C4-47FF-8C53-CD4396CD39EB}" destId="{90D7F2C6-3D12-4EB1-BF39-3FF07876A9C9}" srcOrd="1" destOrd="0" presId="urn:microsoft.com/office/officeart/2008/layout/PictureStrips"/>
    <dgm:cxn modelId="{7E6221D6-10A9-4DAE-8AAD-AF4CF6C7E588}" type="presParOf" srcId="{AE4572E0-31B4-4067-895F-9E19E7A19C05}" destId="{46E40D1D-6A6E-4B15-9CE8-3CF842E9F46F}" srcOrd="3" destOrd="0" presId="urn:microsoft.com/office/officeart/2008/layout/PictureStrips"/>
    <dgm:cxn modelId="{20C1E78A-9F3F-4BA0-BCE3-821A975A4FC5}" type="presParOf" srcId="{AE4572E0-31B4-4067-895F-9E19E7A19C05}" destId="{3C1F099A-5E7A-4813-B905-61848FA4DAD4}" srcOrd="4" destOrd="0" presId="urn:microsoft.com/office/officeart/2008/layout/PictureStrips"/>
    <dgm:cxn modelId="{866BA3D5-1B40-4614-9C20-00506A4003E6}" type="presParOf" srcId="{3C1F099A-5E7A-4813-B905-61848FA4DAD4}" destId="{E68CC342-96A0-44FC-8333-270945018EF5}" srcOrd="0" destOrd="0" presId="urn:microsoft.com/office/officeart/2008/layout/PictureStrips"/>
    <dgm:cxn modelId="{520FDC5D-E5F6-443D-BE70-089E7E9B97D6}" type="presParOf" srcId="{3C1F099A-5E7A-4813-B905-61848FA4DAD4}" destId="{99AC8419-7FAB-4E9A-A142-D88779B24996}" srcOrd="1" destOrd="0" presId="urn:microsoft.com/office/officeart/2008/layout/PictureStrips"/>
    <dgm:cxn modelId="{0C21D582-E4B2-40A0-B121-3BBFFC603ECC}" type="presParOf" srcId="{AE4572E0-31B4-4067-895F-9E19E7A19C05}" destId="{F595115A-6456-4F4F-BF72-2E7F33CF9ED4}" srcOrd="5" destOrd="0" presId="urn:microsoft.com/office/officeart/2008/layout/PictureStrips"/>
    <dgm:cxn modelId="{F09FCE7B-BF4C-4598-B5F9-6E859F6AAAD7}" type="presParOf" srcId="{AE4572E0-31B4-4067-895F-9E19E7A19C05}" destId="{2FFC26D6-21D7-4394-8024-9902307EE613}" srcOrd="6" destOrd="0" presId="urn:microsoft.com/office/officeart/2008/layout/PictureStrips"/>
    <dgm:cxn modelId="{D8187C18-6E6D-4739-8C98-C19142FC8BEC}" type="presParOf" srcId="{2FFC26D6-21D7-4394-8024-9902307EE613}" destId="{CF5E489D-0AE3-49DE-99BA-600ABA964D7F}" srcOrd="0" destOrd="0" presId="urn:microsoft.com/office/officeart/2008/layout/PictureStrips"/>
    <dgm:cxn modelId="{DBC56F67-A391-4210-A75D-01B5EEDDD20A}" type="presParOf" srcId="{2FFC26D6-21D7-4394-8024-9902307EE613}" destId="{B30EF83B-4FDF-428A-96A3-B30C10B017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CEE65-375A-44F6-B01A-67D9951E8079}">
      <dsp:nvSpPr>
        <dsp:cNvPr id="0" name=""/>
        <dsp:cNvSpPr/>
      </dsp:nvSpPr>
      <dsp:spPr>
        <a:xfrm>
          <a:off x="476383" y="636485"/>
          <a:ext cx="3694849" cy="8360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568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ведомственный контроль (минтрудом области)</a:t>
          </a:r>
          <a:endParaRPr lang="ru-RU" sz="1900" kern="1200" dirty="0"/>
        </a:p>
      </dsp:txBody>
      <dsp:txXfrm>
        <a:off x="476383" y="636485"/>
        <a:ext cx="3694849" cy="836087"/>
      </dsp:txXfrm>
    </dsp:sp>
    <dsp:sp modelId="{5F0FDD6B-2D12-4277-9182-59FAEE1C5A69}">
      <dsp:nvSpPr>
        <dsp:cNvPr id="0" name=""/>
        <dsp:cNvSpPr/>
      </dsp:nvSpPr>
      <dsp:spPr>
        <a:xfrm>
          <a:off x="3939" y="542626"/>
          <a:ext cx="1046379" cy="10177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8C4E9D-ACD3-4610-8DBD-E4BB99054E42}">
      <dsp:nvSpPr>
        <dsp:cNvPr id="0" name=""/>
        <dsp:cNvSpPr/>
      </dsp:nvSpPr>
      <dsp:spPr>
        <a:xfrm>
          <a:off x="4714112" y="708351"/>
          <a:ext cx="4155437" cy="7566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568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 внутренний контроль</a:t>
          </a:r>
        </a:p>
        <a:p>
          <a:pPr lvl="0" algn="ctr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(самим учреждением)</a:t>
          </a:r>
          <a:endParaRPr lang="ru-RU" sz="1900" kern="1200" dirty="0"/>
        </a:p>
      </dsp:txBody>
      <dsp:txXfrm>
        <a:off x="4714112" y="708351"/>
        <a:ext cx="4155437" cy="756653"/>
      </dsp:txXfrm>
    </dsp:sp>
    <dsp:sp modelId="{90D7F2C6-3D12-4EB1-BF39-3FF07876A9C9}">
      <dsp:nvSpPr>
        <dsp:cNvPr id="0" name=""/>
        <dsp:cNvSpPr/>
      </dsp:nvSpPr>
      <dsp:spPr>
        <a:xfrm>
          <a:off x="4339502" y="527134"/>
          <a:ext cx="1284210" cy="143101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CC342-96A0-44FC-8333-270945018EF5}">
      <dsp:nvSpPr>
        <dsp:cNvPr id="0" name=""/>
        <dsp:cNvSpPr/>
      </dsp:nvSpPr>
      <dsp:spPr>
        <a:xfrm>
          <a:off x="951484" y="2023582"/>
          <a:ext cx="3174879" cy="14941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568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внешний контроль </a:t>
          </a:r>
          <a:r>
            <a:rPr lang="ru-RU" sz="1600" kern="1200" dirty="0" smtClean="0"/>
            <a:t>(государственными органами контроля РО) </a:t>
          </a:r>
        </a:p>
      </dsp:txBody>
      <dsp:txXfrm>
        <a:off x="951484" y="2023582"/>
        <a:ext cx="3174879" cy="1494152"/>
      </dsp:txXfrm>
    </dsp:sp>
    <dsp:sp modelId="{99AC8419-7FAB-4E9A-A142-D88779B24996}">
      <dsp:nvSpPr>
        <dsp:cNvPr id="0" name=""/>
        <dsp:cNvSpPr/>
      </dsp:nvSpPr>
      <dsp:spPr>
        <a:xfrm>
          <a:off x="110806" y="1905002"/>
          <a:ext cx="1149887" cy="163972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5E489D-0AE3-49DE-99BA-600ABA964D7F}">
      <dsp:nvSpPr>
        <dsp:cNvPr id="0" name=""/>
        <dsp:cNvSpPr/>
      </dsp:nvSpPr>
      <dsp:spPr>
        <a:xfrm>
          <a:off x="4550750" y="2218196"/>
          <a:ext cx="4155437" cy="11872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568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общественный контроль или независимая оценка качества условий оказания услуг</a:t>
          </a:r>
          <a:endParaRPr lang="ru-RU" sz="1900" kern="1200" dirty="0"/>
        </a:p>
      </dsp:txBody>
      <dsp:txXfrm>
        <a:off x="4550750" y="2218196"/>
        <a:ext cx="4155437" cy="1187247"/>
      </dsp:txXfrm>
    </dsp:sp>
    <dsp:sp modelId="{B30EF83B-4FDF-428A-96A3-B30C10B017E6}">
      <dsp:nvSpPr>
        <dsp:cNvPr id="0" name=""/>
        <dsp:cNvSpPr/>
      </dsp:nvSpPr>
      <dsp:spPr>
        <a:xfrm>
          <a:off x="4329121" y="1921150"/>
          <a:ext cx="1047224" cy="155045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3478"/>
            <a:ext cx="4430216" cy="77187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социального</a:t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Ростовской области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37" y="1504950"/>
            <a:ext cx="8208912" cy="19015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Контроль за деятельностью организаций социального обслуживания –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как условие качественного предоставления социальных </a:t>
            </a:r>
            <a:r>
              <a:rPr lang="ru-RU" sz="2800" b="1" dirty="0" smtClean="0">
                <a:solidFill>
                  <a:srgbClr val="002060"/>
                </a:solidFill>
              </a:rPr>
              <a:t>услуг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55976" y="4011910"/>
            <a:ext cx="45365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Порядочная Ольга Владимировна –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министра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социального развития Ростовской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92760"/>
            <a:ext cx="2111527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grpSp>
        <p:nvGrpSpPr>
          <p:cNvPr id="6" name="object 3"/>
          <p:cNvGrpSpPr/>
          <p:nvPr/>
        </p:nvGrpSpPr>
        <p:grpSpPr>
          <a:xfrm>
            <a:off x="762000" y="358319"/>
            <a:ext cx="7993030" cy="841831"/>
            <a:chOff x="1187195" y="477011"/>
            <a:chExt cx="7705725" cy="1152525"/>
          </a:xfrm>
        </p:grpSpPr>
        <p:sp>
          <p:nvSpPr>
            <p:cNvPr id="7" name="object 4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762000" y="361950"/>
            <a:ext cx="800100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Минтруд области осуществляет ведомственный контроль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за деятельностью организаций социального обслуживания на основании региональных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нормативных </a:t>
            </a: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правовых актов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9600" y="1352550"/>
            <a:ext cx="22098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постановление Правительства РО от 11.05.2021 № 348 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«Об утверждении Порядка осуществления </a:t>
            </a:r>
            <a:r>
              <a:rPr lang="ru-RU" sz="1200" dirty="0" smtClean="0">
                <a:solidFill>
                  <a:srgbClr val="002060"/>
                </a:solidFill>
              </a:rPr>
              <a:t>контроля за </a:t>
            </a:r>
            <a:r>
              <a:rPr lang="ru-RU" sz="1200" dirty="0">
                <a:solidFill>
                  <a:srgbClr val="002060"/>
                </a:solidFill>
              </a:rPr>
              <a:t>деятельностью бюджетных, казенных и автономных учреждений Ростовской области</a:t>
            </a:r>
            <a:r>
              <a:rPr lang="ru-RU" sz="1200" dirty="0" smtClean="0">
                <a:solidFill>
                  <a:srgbClr val="002060"/>
                </a:solidFill>
              </a:rPr>
              <a:t>»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95600" y="1352550"/>
            <a:ext cx="2362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постановление Правительства РО от 26.12.2013 № 824 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«Об утверждении Порядка осуществления ведомственного контроля в сфере закупок для обеспечения государственных нужд Ростовской области</a:t>
            </a:r>
            <a:r>
              <a:rPr lang="ru-RU" sz="1200" dirty="0" smtClean="0">
                <a:solidFill>
                  <a:srgbClr val="002060"/>
                </a:solidFill>
              </a:rPr>
              <a:t>»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34000" y="1352550"/>
            <a:ext cx="3505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постановление Правительства РО от 14.03.2022 № 122 </a:t>
            </a:r>
            <a:r>
              <a:rPr lang="ru-RU" sz="1200" dirty="0" smtClean="0">
                <a:solidFill>
                  <a:srgbClr val="002060"/>
                </a:solidFill>
              </a:rPr>
              <a:t>«</a:t>
            </a:r>
            <a:r>
              <a:rPr lang="ru-RU" sz="1200" dirty="0">
                <a:solidFill>
                  <a:srgbClr val="002060"/>
                </a:solidFill>
              </a:rPr>
              <a:t>О Порядке осуществления ведомственного контроля за соблюдением требований </a:t>
            </a:r>
            <a:r>
              <a:rPr lang="ru-RU" sz="1200" b="1" dirty="0">
                <a:solidFill>
                  <a:srgbClr val="002060"/>
                </a:solidFill>
              </a:rPr>
              <a:t>Федерального закона от 18.07.2011 </a:t>
            </a:r>
            <a:r>
              <a:rPr lang="ru-RU" sz="1200" b="1" dirty="0" smtClean="0">
                <a:solidFill>
                  <a:srgbClr val="002060"/>
                </a:solidFill>
              </a:rPr>
              <a:t>№ 223-ФЗ </a:t>
            </a:r>
            <a:r>
              <a:rPr lang="ru-RU" sz="1200" dirty="0">
                <a:solidFill>
                  <a:srgbClr val="002060"/>
                </a:solidFill>
              </a:rPr>
              <a:t>«О закупках товаров, работ, услуг отдельными видами юридических лиц» и иных принятых в соответствии с ним нормативных правовых актов </a:t>
            </a: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Российской </a:t>
            </a:r>
            <a:r>
              <a:rPr lang="ru-RU" sz="1200" dirty="0">
                <a:solidFill>
                  <a:srgbClr val="002060"/>
                </a:solidFill>
              </a:rPr>
              <a:t>Федерации</a:t>
            </a:r>
            <a:r>
              <a:rPr lang="ru-RU" sz="1200" dirty="0" smtClean="0">
                <a:solidFill>
                  <a:srgbClr val="002060"/>
                </a:solidFill>
              </a:rPr>
              <a:t>»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09600" y="3028950"/>
            <a:ext cx="8229600" cy="2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rgbClr val="002060"/>
                </a:solidFill>
              </a:rPr>
              <a:t>В рамках ведомственного контроля проводятся проверки финансово-хозяйственной деятельности, </a:t>
            </a:r>
            <a:r>
              <a:rPr lang="ru-RU" sz="1200" b="1" dirty="0" smtClean="0">
                <a:solidFill>
                  <a:srgbClr val="002060"/>
                </a:solidFill>
              </a:rPr>
              <a:t>соблюдения </a:t>
            </a:r>
            <a:r>
              <a:rPr lang="ru-RU" sz="1200" b="1" dirty="0">
                <a:solidFill>
                  <a:srgbClr val="002060"/>
                </a:solidFill>
              </a:rPr>
              <a:t>трудового законодательства, проверки в сфере закупок, </a:t>
            </a:r>
            <a:r>
              <a:rPr lang="ru-RU" sz="1200" b="1" dirty="0" smtClean="0">
                <a:solidFill>
                  <a:srgbClr val="002060"/>
                </a:solidFill>
              </a:rPr>
              <a:t>соблюдения следующих </a:t>
            </a:r>
            <a:r>
              <a:rPr lang="ru-RU" sz="1200" b="1" dirty="0">
                <a:solidFill>
                  <a:srgbClr val="002060"/>
                </a:solidFill>
              </a:rPr>
              <a:t>нормативных </a:t>
            </a:r>
            <a:r>
              <a:rPr lang="ru-RU" sz="1200" b="1" dirty="0" smtClean="0">
                <a:solidFill>
                  <a:srgbClr val="002060"/>
                </a:solidFill>
              </a:rPr>
              <a:t>актов:</a:t>
            </a:r>
            <a:endParaRPr lang="ru-RU" sz="1200" b="1" dirty="0">
              <a:solidFill>
                <a:srgbClr val="002060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постановление Правительства </a:t>
            </a:r>
            <a:r>
              <a:rPr lang="ru-RU" sz="1200" b="1" dirty="0" smtClean="0">
                <a:solidFill>
                  <a:srgbClr val="002060"/>
                </a:solidFill>
              </a:rPr>
              <a:t>РО от </a:t>
            </a:r>
            <a:r>
              <a:rPr lang="ru-RU" sz="1200" b="1" dirty="0">
                <a:solidFill>
                  <a:srgbClr val="002060"/>
                </a:solidFill>
              </a:rPr>
              <a:t>06.07.2016 № 453 «Об оплате труда работников государственных бюджетных и автономных учреждений, подведомственных министерству труда и социального развития Ростовской области»;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постановление Правительства </a:t>
            </a:r>
            <a:r>
              <a:rPr lang="ru-RU" sz="1200" b="1" dirty="0" smtClean="0">
                <a:solidFill>
                  <a:srgbClr val="002060"/>
                </a:solidFill>
              </a:rPr>
              <a:t>РО от </a:t>
            </a:r>
            <a:r>
              <a:rPr lang="ru-RU" sz="1200" b="1" dirty="0">
                <a:solidFill>
                  <a:srgbClr val="002060"/>
                </a:solidFill>
              </a:rPr>
              <a:t>10.12.2014 № 819 </a:t>
            </a:r>
            <a:r>
              <a:rPr lang="ru-RU" sz="1200" b="1" dirty="0" smtClean="0">
                <a:solidFill>
                  <a:srgbClr val="002060"/>
                </a:solidFill>
              </a:rPr>
              <a:t>«</a:t>
            </a:r>
            <a:r>
              <a:rPr lang="ru-RU" sz="1200" b="1" dirty="0">
                <a:solidFill>
                  <a:srgbClr val="002060"/>
                </a:solidFill>
              </a:rPr>
              <a:t>Об утверждении нормативов штатной численности организаций социального обслуживания Ростовской области»;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постановление Правительства </a:t>
            </a:r>
            <a:r>
              <a:rPr lang="ru-RU" sz="1200" b="1" dirty="0" smtClean="0">
                <a:solidFill>
                  <a:srgbClr val="002060"/>
                </a:solidFill>
              </a:rPr>
              <a:t>РО от </a:t>
            </a:r>
            <a:r>
              <a:rPr lang="ru-RU" sz="1200" b="1" dirty="0">
                <a:solidFill>
                  <a:srgbClr val="002060"/>
                </a:solidFill>
              </a:rPr>
              <a:t>10.12.2014 № 833 </a:t>
            </a:r>
            <a:r>
              <a:rPr lang="ru-RU" sz="1200" b="1" dirty="0" smtClean="0">
                <a:solidFill>
                  <a:srgbClr val="002060"/>
                </a:solidFill>
              </a:rPr>
              <a:t>«</a:t>
            </a:r>
            <a:r>
              <a:rPr lang="ru-RU" sz="1200" b="1" dirty="0">
                <a:solidFill>
                  <a:srgbClr val="002060"/>
                </a:solidFill>
              </a:rPr>
              <a:t>Об утверждении отдельных нормативов и норм для организаций социального обслуживания Ростовской области»;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постановление Правительства </a:t>
            </a:r>
            <a:r>
              <a:rPr lang="ru-RU" sz="1200" b="1" dirty="0" smtClean="0">
                <a:solidFill>
                  <a:srgbClr val="002060"/>
                </a:solidFill>
              </a:rPr>
              <a:t>РО от </a:t>
            </a:r>
            <a:r>
              <a:rPr lang="ru-RU" sz="1200" b="1" dirty="0">
                <a:solidFill>
                  <a:srgbClr val="002060"/>
                </a:solidFill>
              </a:rPr>
              <a:t>03.12.2014 № 813 </a:t>
            </a:r>
            <a:r>
              <a:rPr lang="ru-RU" sz="1200" b="1" dirty="0" smtClean="0">
                <a:solidFill>
                  <a:srgbClr val="002060"/>
                </a:solidFill>
              </a:rPr>
              <a:t>«</a:t>
            </a:r>
            <a:r>
              <a:rPr lang="ru-RU" sz="1200" b="1" dirty="0">
                <a:solidFill>
                  <a:srgbClr val="002060"/>
                </a:solidFill>
              </a:rPr>
              <a:t>Об утверждении размера платы за предоставление социальных услуг и порядка ее </a:t>
            </a:r>
            <a:r>
              <a:rPr lang="ru-RU" sz="1200" b="1" dirty="0" smtClean="0">
                <a:solidFill>
                  <a:srgbClr val="002060"/>
                </a:solidFill>
              </a:rPr>
              <a:t>взимания» и другие.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1143000" y="358319"/>
            <a:ext cx="7612030" cy="613231"/>
            <a:chOff x="1187195" y="477011"/>
            <a:chExt cx="7705725" cy="780990"/>
          </a:xfrm>
        </p:grpSpPr>
        <p:sp>
          <p:nvSpPr>
            <p:cNvPr id="5" name="object 4"/>
            <p:cNvSpPr/>
            <p:nvPr/>
          </p:nvSpPr>
          <p:spPr>
            <a:xfrm>
              <a:off x="1187195" y="477011"/>
              <a:ext cx="7705725" cy="780990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1187195" y="477011"/>
              <a:ext cx="7705725" cy="780990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/>
          <p:cNvSpPr txBox="1"/>
          <p:nvPr/>
        </p:nvSpPr>
        <p:spPr>
          <a:xfrm>
            <a:off x="762000" y="361950"/>
            <a:ext cx="80010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Контроль за исполнением государственного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задания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включает в себя  </a:t>
            </a:r>
            <a:endParaRPr lang="ru-RU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grpSp>
        <p:nvGrpSpPr>
          <p:cNvPr id="8" name="object 7"/>
          <p:cNvGrpSpPr/>
          <p:nvPr/>
        </p:nvGrpSpPr>
        <p:grpSpPr>
          <a:xfrm>
            <a:off x="315848" y="1509789"/>
            <a:ext cx="3907439" cy="3193642"/>
            <a:chOff x="257421" y="2662605"/>
            <a:chExt cx="4251078" cy="3445967"/>
          </a:xfrm>
        </p:grpSpPr>
        <p:sp>
          <p:nvSpPr>
            <p:cNvPr id="9" name="object 8"/>
            <p:cNvSpPr/>
            <p:nvPr/>
          </p:nvSpPr>
          <p:spPr>
            <a:xfrm>
              <a:off x="257421" y="2662605"/>
              <a:ext cx="4090659" cy="3385185"/>
            </a:xfrm>
            <a:custGeom>
              <a:avLst/>
              <a:gdLst/>
              <a:ahLst/>
              <a:cxnLst/>
              <a:rect l="l" t="t" r="r" b="b"/>
              <a:pathLst>
                <a:path w="4249420" h="3385185">
                  <a:moveTo>
                    <a:pt x="3684778" y="0"/>
                  </a:moveTo>
                  <a:lnTo>
                    <a:pt x="564146" y="0"/>
                  </a:lnTo>
                  <a:lnTo>
                    <a:pt x="515470" y="2070"/>
                  </a:lnTo>
                  <a:lnTo>
                    <a:pt x="467943" y="8170"/>
                  </a:lnTo>
                  <a:lnTo>
                    <a:pt x="421735" y="18130"/>
                  </a:lnTo>
                  <a:lnTo>
                    <a:pt x="377016" y="31779"/>
                  </a:lnTo>
                  <a:lnTo>
                    <a:pt x="333954" y="48950"/>
                  </a:lnTo>
                  <a:lnTo>
                    <a:pt x="292720" y="69471"/>
                  </a:lnTo>
                  <a:lnTo>
                    <a:pt x="253483" y="93175"/>
                  </a:lnTo>
                  <a:lnTo>
                    <a:pt x="216411" y="119891"/>
                  </a:lnTo>
                  <a:lnTo>
                    <a:pt x="181674" y="149450"/>
                  </a:lnTo>
                  <a:lnTo>
                    <a:pt x="149442" y="181682"/>
                  </a:lnTo>
                  <a:lnTo>
                    <a:pt x="119884" y="216419"/>
                  </a:lnTo>
                  <a:lnTo>
                    <a:pt x="93169" y="253491"/>
                  </a:lnTo>
                  <a:lnTo>
                    <a:pt x="69467" y="292727"/>
                  </a:lnTo>
                  <a:lnTo>
                    <a:pt x="48946" y="333960"/>
                  </a:lnTo>
                  <a:lnTo>
                    <a:pt x="31777" y="377020"/>
                  </a:lnTo>
                  <a:lnTo>
                    <a:pt x="18128" y="421736"/>
                  </a:lnTo>
                  <a:lnTo>
                    <a:pt x="8170" y="467940"/>
                  </a:lnTo>
                  <a:lnTo>
                    <a:pt x="2070" y="515462"/>
                  </a:lnTo>
                  <a:lnTo>
                    <a:pt x="0" y="564134"/>
                  </a:lnTo>
                  <a:lnTo>
                    <a:pt x="0" y="2820670"/>
                  </a:lnTo>
                  <a:lnTo>
                    <a:pt x="2070" y="2869344"/>
                  </a:lnTo>
                  <a:lnTo>
                    <a:pt x="8170" y="2916869"/>
                  </a:lnTo>
                  <a:lnTo>
                    <a:pt x="18128" y="2963076"/>
                  </a:lnTo>
                  <a:lnTo>
                    <a:pt x="31777" y="3007793"/>
                  </a:lnTo>
                  <a:lnTo>
                    <a:pt x="48946" y="3050854"/>
                  </a:lnTo>
                  <a:lnTo>
                    <a:pt x="69467" y="3092087"/>
                  </a:lnTo>
                  <a:lnTo>
                    <a:pt x="93169" y="3131324"/>
                  </a:lnTo>
                  <a:lnTo>
                    <a:pt x="119884" y="3168395"/>
                  </a:lnTo>
                  <a:lnTo>
                    <a:pt x="149442" y="3203131"/>
                  </a:lnTo>
                  <a:lnTo>
                    <a:pt x="181674" y="3235362"/>
                  </a:lnTo>
                  <a:lnTo>
                    <a:pt x="216411" y="3264920"/>
                  </a:lnTo>
                  <a:lnTo>
                    <a:pt x="253483" y="3291635"/>
                  </a:lnTo>
                  <a:lnTo>
                    <a:pt x="292720" y="3315337"/>
                  </a:lnTo>
                  <a:lnTo>
                    <a:pt x="333954" y="3335857"/>
                  </a:lnTo>
                  <a:lnTo>
                    <a:pt x="377016" y="3353026"/>
                  </a:lnTo>
                  <a:lnTo>
                    <a:pt x="421735" y="3366675"/>
                  </a:lnTo>
                  <a:lnTo>
                    <a:pt x="467943" y="3376633"/>
                  </a:lnTo>
                  <a:lnTo>
                    <a:pt x="515470" y="3382733"/>
                  </a:lnTo>
                  <a:lnTo>
                    <a:pt x="564146" y="3384804"/>
                  </a:lnTo>
                  <a:lnTo>
                    <a:pt x="3684778" y="3384804"/>
                  </a:lnTo>
                  <a:lnTo>
                    <a:pt x="3733449" y="3382733"/>
                  </a:lnTo>
                  <a:lnTo>
                    <a:pt x="3780971" y="3376633"/>
                  </a:lnTo>
                  <a:lnTo>
                    <a:pt x="3827175" y="3366675"/>
                  </a:lnTo>
                  <a:lnTo>
                    <a:pt x="3871891" y="3353026"/>
                  </a:lnTo>
                  <a:lnTo>
                    <a:pt x="3914951" y="3335857"/>
                  </a:lnTo>
                  <a:lnTo>
                    <a:pt x="3956184" y="3315337"/>
                  </a:lnTo>
                  <a:lnTo>
                    <a:pt x="3995420" y="3291635"/>
                  </a:lnTo>
                  <a:lnTo>
                    <a:pt x="4032492" y="3264920"/>
                  </a:lnTo>
                  <a:lnTo>
                    <a:pt x="4067229" y="3235362"/>
                  </a:lnTo>
                  <a:lnTo>
                    <a:pt x="4099461" y="3203131"/>
                  </a:lnTo>
                  <a:lnTo>
                    <a:pt x="4129020" y="3168395"/>
                  </a:lnTo>
                  <a:lnTo>
                    <a:pt x="4155736" y="3131324"/>
                  </a:lnTo>
                  <a:lnTo>
                    <a:pt x="4179440" y="3092087"/>
                  </a:lnTo>
                  <a:lnTo>
                    <a:pt x="4199961" y="3050854"/>
                  </a:lnTo>
                  <a:lnTo>
                    <a:pt x="4217132" y="3007793"/>
                  </a:lnTo>
                  <a:lnTo>
                    <a:pt x="4230781" y="2963076"/>
                  </a:lnTo>
                  <a:lnTo>
                    <a:pt x="4240741" y="2916869"/>
                  </a:lnTo>
                  <a:lnTo>
                    <a:pt x="4246841" y="2869344"/>
                  </a:lnTo>
                  <a:lnTo>
                    <a:pt x="4248912" y="2820670"/>
                  </a:lnTo>
                  <a:lnTo>
                    <a:pt x="4248912" y="564134"/>
                  </a:lnTo>
                  <a:lnTo>
                    <a:pt x="4246841" y="515462"/>
                  </a:lnTo>
                  <a:lnTo>
                    <a:pt x="4240741" y="467940"/>
                  </a:lnTo>
                  <a:lnTo>
                    <a:pt x="4230781" y="421736"/>
                  </a:lnTo>
                  <a:lnTo>
                    <a:pt x="4217132" y="377020"/>
                  </a:lnTo>
                  <a:lnTo>
                    <a:pt x="4199961" y="333960"/>
                  </a:lnTo>
                  <a:lnTo>
                    <a:pt x="4179440" y="292727"/>
                  </a:lnTo>
                  <a:lnTo>
                    <a:pt x="4155736" y="253491"/>
                  </a:lnTo>
                  <a:lnTo>
                    <a:pt x="4129020" y="216419"/>
                  </a:lnTo>
                  <a:lnTo>
                    <a:pt x="4099461" y="181682"/>
                  </a:lnTo>
                  <a:lnTo>
                    <a:pt x="4067229" y="149450"/>
                  </a:lnTo>
                  <a:lnTo>
                    <a:pt x="4032492" y="119891"/>
                  </a:lnTo>
                  <a:lnTo>
                    <a:pt x="3995420" y="93175"/>
                  </a:lnTo>
                  <a:lnTo>
                    <a:pt x="3956184" y="69471"/>
                  </a:lnTo>
                  <a:lnTo>
                    <a:pt x="3914951" y="48950"/>
                  </a:lnTo>
                  <a:lnTo>
                    <a:pt x="3871891" y="31779"/>
                  </a:lnTo>
                  <a:lnTo>
                    <a:pt x="3827175" y="18130"/>
                  </a:lnTo>
                  <a:lnTo>
                    <a:pt x="3780971" y="8170"/>
                  </a:lnTo>
                  <a:lnTo>
                    <a:pt x="3733449" y="2070"/>
                  </a:lnTo>
                  <a:lnTo>
                    <a:pt x="3684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259079" y="2723387"/>
              <a:ext cx="4249420" cy="3385185"/>
            </a:xfrm>
            <a:custGeom>
              <a:avLst/>
              <a:gdLst/>
              <a:ahLst/>
              <a:cxnLst/>
              <a:rect l="l" t="t" r="r" b="b"/>
              <a:pathLst>
                <a:path w="4249420" h="3385185">
                  <a:moveTo>
                    <a:pt x="0" y="564134"/>
                  </a:moveTo>
                  <a:lnTo>
                    <a:pt x="2070" y="515462"/>
                  </a:lnTo>
                  <a:lnTo>
                    <a:pt x="8170" y="467940"/>
                  </a:lnTo>
                  <a:lnTo>
                    <a:pt x="18128" y="421736"/>
                  </a:lnTo>
                  <a:lnTo>
                    <a:pt x="31777" y="377020"/>
                  </a:lnTo>
                  <a:lnTo>
                    <a:pt x="48946" y="333960"/>
                  </a:lnTo>
                  <a:lnTo>
                    <a:pt x="69467" y="292727"/>
                  </a:lnTo>
                  <a:lnTo>
                    <a:pt x="93169" y="253491"/>
                  </a:lnTo>
                  <a:lnTo>
                    <a:pt x="119884" y="216419"/>
                  </a:lnTo>
                  <a:lnTo>
                    <a:pt x="149442" y="181682"/>
                  </a:lnTo>
                  <a:lnTo>
                    <a:pt x="181674" y="149450"/>
                  </a:lnTo>
                  <a:lnTo>
                    <a:pt x="216411" y="119891"/>
                  </a:lnTo>
                  <a:lnTo>
                    <a:pt x="253483" y="93175"/>
                  </a:lnTo>
                  <a:lnTo>
                    <a:pt x="292720" y="69471"/>
                  </a:lnTo>
                  <a:lnTo>
                    <a:pt x="333954" y="48950"/>
                  </a:lnTo>
                  <a:lnTo>
                    <a:pt x="377016" y="31779"/>
                  </a:lnTo>
                  <a:lnTo>
                    <a:pt x="421735" y="18130"/>
                  </a:lnTo>
                  <a:lnTo>
                    <a:pt x="467943" y="8170"/>
                  </a:lnTo>
                  <a:lnTo>
                    <a:pt x="515470" y="2070"/>
                  </a:lnTo>
                  <a:lnTo>
                    <a:pt x="564146" y="0"/>
                  </a:lnTo>
                  <a:lnTo>
                    <a:pt x="3684778" y="0"/>
                  </a:lnTo>
                  <a:lnTo>
                    <a:pt x="3733449" y="2070"/>
                  </a:lnTo>
                  <a:lnTo>
                    <a:pt x="3780971" y="8170"/>
                  </a:lnTo>
                  <a:lnTo>
                    <a:pt x="3827175" y="18130"/>
                  </a:lnTo>
                  <a:lnTo>
                    <a:pt x="3871891" y="31779"/>
                  </a:lnTo>
                  <a:lnTo>
                    <a:pt x="3914951" y="48950"/>
                  </a:lnTo>
                  <a:lnTo>
                    <a:pt x="3956184" y="69471"/>
                  </a:lnTo>
                  <a:lnTo>
                    <a:pt x="3995420" y="93175"/>
                  </a:lnTo>
                  <a:lnTo>
                    <a:pt x="4032492" y="119891"/>
                  </a:lnTo>
                  <a:lnTo>
                    <a:pt x="4067229" y="149450"/>
                  </a:lnTo>
                  <a:lnTo>
                    <a:pt x="4099461" y="181682"/>
                  </a:lnTo>
                  <a:lnTo>
                    <a:pt x="4129020" y="216419"/>
                  </a:lnTo>
                  <a:lnTo>
                    <a:pt x="4155736" y="253491"/>
                  </a:lnTo>
                  <a:lnTo>
                    <a:pt x="4179440" y="292727"/>
                  </a:lnTo>
                  <a:lnTo>
                    <a:pt x="4199961" y="333960"/>
                  </a:lnTo>
                  <a:lnTo>
                    <a:pt x="4217132" y="377020"/>
                  </a:lnTo>
                  <a:lnTo>
                    <a:pt x="4230781" y="421736"/>
                  </a:lnTo>
                  <a:lnTo>
                    <a:pt x="4240741" y="467940"/>
                  </a:lnTo>
                  <a:lnTo>
                    <a:pt x="4246841" y="515462"/>
                  </a:lnTo>
                  <a:lnTo>
                    <a:pt x="4248912" y="564134"/>
                  </a:lnTo>
                  <a:lnTo>
                    <a:pt x="4248912" y="2820670"/>
                  </a:lnTo>
                  <a:lnTo>
                    <a:pt x="4246841" y="2869344"/>
                  </a:lnTo>
                  <a:lnTo>
                    <a:pt x="4240741" y="2916869"/>
                  </a:lnTo>
                  <a:lnTo>
                    <a:pt x="4230781" y="2963076"/>
                  </a:lnTo>
                  <a:lnTo>
                    <a:pt x="4217132" y="3007793"/>
                  </a:lnTo>
                  <a:lnTo>
                    <a:pt x="4199961" y="3050854"/>
                  </a:lnTo>
                  <a:lnTo>
                    <a:pt x="4179440" y="3092087"/>
                  </a:lnTo>
                  <a:lnTo>
                    <a:pt x="4155736" y="3131324"/>
                  </a:lnTo>
                  <a:lnTo>
                    <a:pt x="4129020" y="3168395"/>
                  </a:lnTo>
                  <a:lnTo>
                    <a:pt x="4099461" y="3203131"/>
                  </a:lnTo>
                  <a:lnTo>
                    <a:pt x="4067229" y="3235362"/>
                  </a:lnTo>
                  <a:lnTo>
                    <a:pt x="4032492" y="3264920"/>
                  </a:lnTo>
                  <a:lnTo>
                    <a:pt x="3995420" y="3291635"/>
                  </a:lnTo>
                  <a:lnTo>
                    <a:pt x="3956184" y="3315337"/>
                  </a:lnTo>
                  <a:lnTo>
                    <a:pt x="3914951" y="3335857"/>
                  </a:lnTo>
                  <a:lnTo>
                    <a:pt x="3871891" y="3353026"/>
                  </a:lnTo>
                  <a:lnTo>
                    <a:pt x="3827175" y="3366675"/>
                  </a:lnTo>
                  <a:lnTo>
                    <a:pt x="3780971" y="3376633"/>
                  </a:lnTo>
                  <a:lnTo>
                    <a:pt x="3733449" y="3382733"/>
                  </a:lnTo>
                  <a:lnTo>
                    <a:pt x="3684778" y="3384804"/>
                  </a:lnTo>
                  <a:lnTo>
                    <a:pt x="564146" y="3384804"/>
                  </a:lnTo>
                  <a:lnTo>
                    <a:pt x="515470" y="3382733"/>
                  </a:lnTo>
                  <a:lnTo>
                    <a:pt x="467943" y="3376633"/>
                  </a:lnTo>
                  <a:lnTo>
                    <a:pt x="421735" y="3366675"/>
                  </a:lnTo>
                  <a:lnTo>
                    <a:pt x="377016" y="3353026"/>
                  </a:lnTo>
                  <a:lnTo>
                    <a:pt x="333954" y="3335857"/>
                  </a:lnTo>
                  <a:lnTo>
                    <a:pt x="292720" y="3315337"/>
                  </a:lnTo>
                  <a:lnTo>
                    <a:pt x="253483" y="3291635"/>
                  </a:lnTo>
                  <a:lnTo>
                    <a:pt x="216411" y="3264920"/>
                  </a:lnTo>
                  <a:lnTo>
                    <a:pt x="181674" y="3235362"/>
                  </a:lnTo>
                  <a:lnTo>
                    <a:pt x="149442" y="3203131"/>
                  </a:lnTo>
                  <a:lnTo>
                    <a:pt x="119884" y="3168395"/>
                  </a:lnTo>
                  <a:lnTo>
                    <a:pt x="93169" y="3131324"/>
                  </a:lnTo>
                  <a:lnTo>
                    <a:pt x="69467" y="3092087"/>
                  </a:lnTo>
                  <a:lnTo>
                    <a:pt x="48946" y="3050854"/>
                  </a:lnTo>
                  <a:lnTo>
                    <a:pt x="31777" y="3007793"/>
                  </a:lnTo>
                  <a:lnTo>
                    <a:pt x="18128" y="2963076"/>
                  </a:lnTo>
                  <a:lnTo>
                    <a:pt x="8170" y="2916869"/>
                  </a:lnTo>
                  <a:lnTo>
                    <a:pt x="2070" y="2869344"/>
                  </a:lnTo>
                  <a:lnTo>
                    <a:pt x="0" y="2820670"/>
                  </a:lnTo>
                  <a:lnTo>
                    <a:pt x="0" y="564134"/>
                  </a:lnTo>
                  <a:close/>
                </a:path>
              </a:pathLst>
            </a:custGeom>
            <a:ln w="15239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7"/>
          <p:cNvGrpSpPr/>
          <p:nvPr/>
        </p:nvGrpSpPr>
        <p:grpSpPr>
          <a:xfrm>
            <a:off x="4495800" y="1502231"/>
            <a:ext cx="4320541" cy="3201200"/>
            <a:chOff x="251459" y="2715767"/>
            <a:chExt cx="4264660" cy="3400425"/>
          </a:xfrm>
        </p:grpSpPr>
        <p:sp>
          <p:nvSpPr>
            <p:cNvPr id="12" name="object 8"/>
            <p:cNvSpPr/>
            <p:nvPr/>
          </p:nvSpPr>
          <p:spPr>
            <a:xfrm>
              <a:off x="259079" y="2723387"/>
              <a:ext cx="4249420" cy="3385185"/>
            </a:xfrm>
            <a:custGeom>
              <a:avLst/>
              <a:gdLst/>
              <a:ahLst/>
              <a:cxnLst/>
              <a:rect l="l" t="t" r="r" b="b"/>
              <a:pathLst>
                <a:path w="4249420" h="3385185">
                  <a:moveTo>
                    <a:pt x="3684778" y="0"/>
                  </a:moveTo>
                  <a:lnTo>
                    <a:pt x="564146" y="0"/>
                  </a:lnTo>
                  <a:lnTo>
                    <a:pt x="515470" y="2070"/>
                  </a:lnTo>
                  <a:lnTo>
                    <a:pt x="467943" y="8170"/>
                  </a:lnTo>
                  <a:lnTo>
                    <a:pt x="421735" y="18130"/>
                  </a:lnTo>
                  <a:lnTo>
                    <a:pt x="377016" y="31779"/>
                  </a:lnTo>
                  <a:lnTo>
                    <a:pt x="333954" y="48950"/>
                  </a:lnTo>
                  <a:lnTo>
                    <a:pt x="292720" y="69471"/>
                  </a:lnTo>
                  <a:lnTo>
                    <a:pt x="253483" y="93175"/>
                  </a:lnTo>
                  <a:lnTo>
                    <a:pt x="216411" y="119891"/>
                  </a:lnTo>
                  <a:lnTo>
                    <a:pt x="181674" y="149450"/>
                  </a:lnTo>
                  <a:lnTo>
                    <a:pt x="149442" y="181682"/>
                  </a:lnTo>
                  <a:lnTo>
                    <a:pt x="119884" y="216419"/>
                  </a:lnTo>
                  <a:lnTo>
                    <a:pt x="93169" y="253491"/>
                  </a:lnTo>
                  <a:lnTo>
                    <a:pt x="69467" y="292727"/>
                  </a:lnTo>
                  <a:lnTo>
                    <a:pt x="48946" y="333960"/>
                  </a:lnTo>
                  <a:lnTo>
                    <a:pt x="31777" y="377020"/>
                  </a:lnTo>
                  <a:lnTo>
                    <a:pt x="18128" y="421736"/>
                  </a:lnTo>
                  <a:lnTo>
                    <a:pt x="8170" y="467940"/>
                  </a:lnTo>
                  <a:lnTo>
                    <a:pt x="2070" y="515462"/>
                  </a:lnTo>
                  <a:lnTo>
                    <a:pt x="0" y="564134"/>
                  </a:lnTo>
                  <a:lnTo>
                    <a:pt x="0" y="2820670"/>
                  </a:lnTo>
                  <a:lnTo>
                    <a:pt x="2070" y="2869344"/>
                  </a:lnTo>
                  <a:lnTo>
                    <a:pt x="8170" y="2916869"/>
                  </a:lnTo>
                  <a:lnTo>
                    <a:pt x="18128" y="2963076"/>
                  </a:lnTo>
                  <a:lnTo>
                    <a:pt x="31777" y="3007793"/>
                  </a:lnTo>
                  <a:lnTo>
                    <a:pt x="48946" y="3050854"/>
                  </a:lnTo>
                  <a:lnTo>
                    <a:pt x="69467" y="3092087"/>
                  </a:lnTo>
                  <a:lnTo>
                    <a:pt x="93169" y="3131324"/>
                  </a:lnTo>
                  <a:lnTo>
                    <a:pt x="119884" y="3168395"/>
                  </a:lnTo>
                  <a:lnTo>
                    <a:pt x="149442" y="3203131"/>
                  </a:lnTo>
                  <a:lnTo>
                    <a:pt x="181674" y="3235362"/>
                  </a:lnTo>
                  <a:lnTo>
                    <a:pt x="216411" y="3264920"/>
                  </a:lnTo>
                  <a:lnTo>
                    <a:pt x="253483" y="3291635"/>
                  </a:lnTo>
                  <a:lnTo>
                    <a:pt x="292720" y="3315337"/>
                  </a:lnTo>
                  <a:lnTo>
                    <a:pt x="333954" y="3335857"/>
                  </a:lnTo>
                  <a:lnTo>
                    <a:pt x="377016" y="3353026"/>
                  </a:lnTo>
                  <a:lnTo>
                    <a:pt x="421735" y="3366675"/>
                  </a:lnTo>
                  <a:lnTo>
                    <a:pt x="467943" y="3376633"/>
                  </a:lnTo>
                  <a:lnTo>
                    <a:pt x="515470" y="3382733"/>
                  </a:lnTo>
                  <a:lnTo>
                    <a:pt x="564146" y="3384804"/>
                  </a:lnTo>
                  <a:lnTo>
                    <a:pt x="3684778" y="3384804"/>
                  </a:lnTo>
                  <a:lnTo>
                    <a:pt x="3733449" y="3382733"/>
                  </a:lnTo>
                  <a:lnTo>
                    <a:pt x="3780971" y="3376633"/>
                  </a:lnTo>
                  <a:lnTo>
                    <a:pt x="3827175" y="3366675"/>
                  </a:lnTo>
                  <a:lnTo>
                    <a:pt x="3871891" y="3353026"/>
                  </a:lnTo>
                  <a:lnTo>
                    <a:pt x="3914951" y="3335857"/>
                  </a:lnTo>
                  <a:lnTo>
                    <a:pt x="3956184" y="3315337"/>
                  </a:lnTo>
                  <a:lnTo>
                    <a:pt x="3995420" y="3291635"/>
                  </a:lnTo>
                  <a:lnTo>
                    <a:pt x="4032492" y="3264920"/>
                  </a:lnTo>
                  <a:lnTo>
                    <a:pt x="4067229" y="3235362"/>
                  </a:lnTo>
                  <a:lnTo>
                    <a:pt x="4099461" y="3203131"/>
                  </a:lnTo>
                  <a:lnTo>
                    <a:pt x="4129020" y="3168395"/>
                  </a:lnTo>
                  <a:lnTo>
                    <a:pt x="4155736" y="3131324"/>
                  </a:lnTo>
                  <a:lnTo>
                    <a:pt x="4179440" y="3092087"/>
                  </a:lnTo>
                  <a:lnTo>
                    <a:pt x="4199961" y="3050854"/>
                  </a:lnTo>
                  <a:lnTo>
                    <a:pt x="4217132" y="3007793"/>
                  </a:lnTo>
                  <a:lnTo>
                    <a:pt x="4230781" y="2963076"/>
                  </a:lnTo>
                  <a:lnTo>
                    <a:pt x="4240741" y="2916869"/>
                  </a:lnTo>
                  <a:lnTo>
                    <a:pt x="4246841" y="2869344"/>
                  </a:lnTo>
                  <a:lnTo>
                    <a:pt x="4248912" y="2820670"/>
                  </a:lnTo>
                  <a:lnTo>
                    <a:pt x="4248912" y="564134"/>
                  </a:lnTo>
                  <a:lnTo>
                    <a:pt x="4246841" y="515462"/>
                  </a:lnTo>
                  <a:lnTo>
                    <a:pt x="4240741" y="467940"/>
                  </a:lnTo>
                  <a:lnTo>
                    <a:pt x="4230781" y="421736"/>
                  </a:lnTo>
                  <a:lnTo>
                    <a:pt x="4217132" y="377020"/>
                  </a:lnTo>
                  <a:lnTo>
                    <a:pt x="4199961" y="333960"/>
                  </a:lnTo>
                  <a:lnTo>
                    <a:pt x="4179440" y="292727"/>
                  </a:lnTo>
                  <a:lnTo>
                    <a:pt x="4155736" y="253491"/>
                  </a:lnTo>
                  <a:lnTo>
                    <a:pt x="4129020" y="216419"/>
                  </a:lnTo>
                  <a:lnTo>
                    <a:pt x="4099461" y="181682"/>
                  </a:lnTo>
                  <a:lnTo>
                    <a:pt x="4067229" y="149450"/>
                  </a:lnTo>
                  <a:lnTo>
                    <a:pt x="4032492" y="119891"/>
                  </a:lnTo>
                  <a:lnTo>
                    <a:pt x="3995420" y="93175"/>
                  </a:lnTo>
                  <a:lnTo>
                    <a:pt x="3956184" y="69471"/>
                  </a:lnTo>
                  <a:lnTo>
                    <a:pt x="3914951" y="48950"/>
                  </a:lnTo>
                  <a:lnTo>
                    <a:pt x="3871891" y="31779"/>
                  </a:lnTo>
                  <a:lnTo>
                    <a:pt x="3827175" y="18130"/>
                  </a:lnTo>
                  <a:lnTo>
                    <a:pt x="3780971" y="8170"/>
                  </a:lnTo>
                  <a:lnTo>
                    <a:pt x="3733449" y="2070"/>
                  </a:lnTo>
                  <a:lnTo>
                    <a:pt x="3684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259079" y="2723387"/>
              <a:ext cx="4249420" cy="3385185"/>
            </a:xfrm>
            <a:custGeom>
              <a:avLst/>
              <a:gdLst/>
              <a:ahLst/>
              <a:cxnLst/>
              <a:rect l="l" t="t" r="r" b="b"/>
              <a:pathLst>
                <a:path w="4249420" h="3385185">
                  <a:moveTo>
                    <a:pt x="0" y="564134"/>
                  </a:moveTo>
                  <a:lnTo>
                    <a:pt x="2070" y="515462"/>
                  </a:lnTo>
                  <a:lnTo>
                    <a:pt x="8170" y="467940"/>
                  </a:lnTo>
                  <a:lnTo>
                    <a:pt x="18128" y="421736"/>
                  </a:lnTo>
                  <a:lnTo>
                    <a:pt x="31777" y="377020"/>
                  </a:lnTo>
                  <a:lnTo>
                    <a:pt x="48946" y="333960"/>
                  </a:lnTo>
                  <a:lnTo>
                    <a:pt x="69467" y="292727"/>
                  </a:lnTo>
                  <a:lnTo>
                    <a:pt x="93169" y="253491"/>
                  </a:lnTo>
                  <a:lnTo>
                    <a:pt x="119884" y="216419"/>
                  </a:lnTo>
                  <a:lnTo>
                    <a:pt x="149442" y="181682"/>
                  </a:lnTo>
                  <a:lnTo>
                    <a:pt x="181674" y="149450"/>
                  </a:lnTo>
                  <a:lnTo>
                    <a:pt x="216411" y="119891"/>
                  </a:lnTo>
                  <a:lnTo>
                    <a:pt x="253483" y="93175"/>
                  </a:lnTo>
                  <a:lnTo>
                    <a:pt x="292720" y="69471"/>
                  </a:lnTo>
                  <a:lnTo>
                    <a:pt x="333954" y="48950"/>
                  </a:lnTo>
                  <a:lnTo>
                    <a:pt x="377016" y="31779"/>
                  </a:lnTo>
                  <a:lnTo>
                    <a:pt x="421735" y="18130"/>
                  </a:lnTo>
                  <a:lnTo>
                    <a:pt x="467943" y="8170"/>
                  </a:lnTo>
                  <a:lnTo>
                    <a:pt x="515470" y="2070"/>
                  </a:lnTo>
                  <a:lnTo>
                    <a:pt x="564146" y="0"/>
                  </a:lnTo>
                  <a:lnTo>
                    <a:pt x="3684778" y="0"/>
                  </a:lnTo>
                  <a:lnTo>
                    <a:pt x="3733449" y="2070"/>
                  </a:lnTo>
                  <a:lnTo>
                    <a:pt x="3780971" y="8170"/>
                  </a:lnTo>
                  <a:lnTo>
                    <a:pt x="3827175" y="18130"/>
                  </a:lnTo>
                  <a:lnTo>
                    <a:pt x="3871891" y="31779"/>
                  </a:lnTo>
                  <a:lnTo>
                    <a:pt x="3914951" y="48950"/>
                  </a:lnTo>
                  <a:lnTo>
                    <a:pt x="3956184" y="69471"/>
                  </a:lnTo>
                  <a:lnTo>
                    <a:pt x="3995420" y="93175"/>
                  </a:lnTo>
                  <a:lnTo>
                    <a:pt x="4032492" y="119891"/>
                  </a:lnTo>
                  <a:lnTo>
                    <a:pt x="4067229" y="149450"/>
                  </a:lnTo>
                  <a:lnTo>
                    <a:pt x="4099461" y="181682"/>
                  </a:lnTo>
                  <a:lnTo>
                    <a:pt x="4129020" y="216419"/>
                  </a:lnTo>
                  <a:lnTo>
                    <a:pt x="4155736" y="253491"/>
                  </a:lnTo>
                  <a:lnTo>
                    <a:pt x="4179440" y="292727"/>
                  </a:lnTo>
                  <a:lnTo>
                    <a:pt x="4199961" y="333960"/>
                  </a:lnTo>
                  <a:lnTo>
                    <a:pt x="4217132" y="377020"/>
                  </a:lnTo>
                  <a:lnTo>
                    <a:pt x="4230781" y="421736"/>
                  </a:lnTo>
                  <a:lnTo>
                    <a:pt x="4240741" y="467940"/>
                  </a:lnTo>
                  <a:lnTo>
                    <a:pt x="4246841" y="515462"/>
                  </a:lnTo>
                  <a:lnTo>
                    <a:pt x="4248912" y="564134"/>
                  </a:lnTo>
                  <a:lnTo>
                    <a:pt x="4248912" y="2820670"/>
                  </a:lnTo>
                  <a:lnTo>
                    <a:pt x="4246841" y="2869344"/>
                  </a:lnTo>
                  <a:lnTo>
                    <a:pt x="4240741" y="2916869"/>
                  </a:lnTo>
                  <a:lnTo>
                    <a:pt x="4230781" y="2963076"/>
                  </a:lnTo>
                  <a:lnTo>
                    <a:pt x="4217132" y="3007793"/>
                  </a:lnTo>
                  <a:lnTo>
                    <a:pt x="4199961" y="3050854"/>
                  </a:lnTo>
                  <a:lnTo>
                    <a:pt x="4179440" y="3092087"/>
                  </a:lnTo>
                  <a:lnTo>
                    <a:pt x="4155736" y="3131324"/>
                  </a:lnTo>
                  <a:lnTo>
                    <a:pt x="4129020" y="3168395"/>
                  </a:lnTo>
                  <a:lnTo>
                    <a:pt x="4099461" y="3203131"/>
                  </a:lnTo>
                  <a:lnTo>
                    <a:pt x="4067229" y="3235362"/>
                  </a:lnTo>
                  <a:lnTo>
                    <a:pt x="4032492" y="3264920"/>
                  </a:lnTo>
                  <a:lnTo>
                    <a:pt x="3995420" y="3291635"/>
                  </a:lnTo>
                  <a:lnTo>
                    <a:pt x="3956184" y="3315337"/>
                  </a:lnTo>
                  <a:lnTo>
                    <a:pt x="3914951" y="3335857"/>
                  </a:lnTo>
                  <a:lnTo>
                    <a:pt x="3871891" y="3353026"/>
                  </a:lnTo>
                  <a:lnTo>
                    <a:pt x="3827175" y="3366675"/>
                  </a:lnTo>
                  <a:lnTo>
                    <a:pt x="3780971" y="3376633"/>
                  </a:lnTo>
                  <a:lnTo>
                    <a:pt x="3733449" y="3382733"/>
                  </a:lnTo>
                  <a:lnTo>
                    <a:pt x="3684778" y="3384804"/>
                  </a:lnTo>
                  <a:lnTo>
                    <a:pt x="564146" y="3384804"/>
                  </a:lnTo>
                  <a:lnTo>
                    <a:pt x="515470" y="3382733"/>
                  </a:lnTo>
                  <a:lnTo>
                    <a:pt x="467943" y="3376633"/>
                  </a:lnTo>
                  <a:lnTo>
                    <a:pt x="421735" y="3366675"/>
                  </a:lnTo>
                  <a:lnTo>
                    <a:pt x="377016" y="3353026"/>
                  </a:lnTo>
                  <a:lnTo>
                    <a:pt x="333954" y="3335857"/>
                  </a:lnTo>
                  <a:lnTo>
                    <a:pt x="292720" y="3315337"/>
                  </a:lnTo>
                  <a:lnTo>
                    <a:pt x="253483" y="3291635"/>
                  </a:lnTo>
                  <a:lnTo>
                    <a:pt x="216411" y="3264920"/>
                  </a:lnTo>
                  <a:lnTo>
                    <a:pt x="181674" y="3235362"/>
                  </a:lnTo>
                  <a:lnTo>
                    <a:pt x="149442" y="3203131"/>
                  </a:lnTo>
                  <a:lnTo>
                    <a:pt x="119884" y="3168395"/>
                  </a:lnTo>
                  <a:lnTo>
                    <a:pt x="93169" y="3131324"/>
                  </a:lnTo>
                  <a:lnTo>
                    <a:pt x="69467" y="3092087"/>
                  </a:lnTo>
                  <a:lnTo>
                    <a:pt x="48946" y="3050854"/>
                  </a:lnTo>
                  <a:lnTo>
                    <a:pt x="31777" y="3007793"/>
                  </a:lnTo>
                  <a:lnTo>
                    <a:pt x="18128" y="2963076"/>
                  </a:lnTo>
                  <a:lnTo>
                    <a:pt x="8170" y="2916869"/>
                  </a:lnTo>
                  <a:lnTo>
                    <a:pt x="2070" y="2869344"/>
                  </a:lnTo>
                  <a:lnTo>
                    <a:pt x="0" y="2820670"/>
                  </a:lnTo>
                  <a:lnTo>
                    <a:pt x="0" y="564134"/>
                  </a:lnTo>
                  <a:close/>
                </a:path>
              </a:pathLst>
            </a:custGeom>
            <a:ln w="15239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9"/>
          <p:cNvSpPr/>
          <p:nvPr/>
        </p:nvSpPr>
        <p:spPr>
          <a:xfrm>
            <a:off x="2819400" y="1013245"/>
            <a:ext cx="1041148" cy="431421"/>
          </a:xfrm>
          <a:custGeom>
            <a:avLst/>
            <a:gdLst/>
            <a:ahLst/>
            <a:cxnLst/>
            <a:rect l="l" t="t" r="r" b="b"/>
            <a:pathLst>
              <a:path w="778510" h="1004569">
                <a:moveTo>
                  <a:pt x="523620" y="0"/>
                </a:moveTo>
                <a:lnTo>
                  <a:pt x="127381" y="674751"/>
                </a:lnTo>
                <a:lnTo>
                  <a:pt x="0" y="599948"/>
                </a:lnTo>
                <a:lnTo>
                  <a:pt x="105156" y="1004315"/>
                </a:lnTo>
                <a:lnTo>
                  <a:pt x="509524" y="899033"/>
                </a:lnTo>
                <a:lnTo>
                  <a:pt x="382143" y="824357"/>
                </a:lnTo>
                <a:lnTo>
                  <a:pt x="778382" y="149605"/>
                </a:lnTo>
                <a:lnTo>
                  <a:pt x="52362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5113867" y="1007406"/>
            <a:ext cx="1023608" cy="443098"/>
          </a:xfrm>
          <a:custGeom>
            <a:avLst/>
            <a:gdLst/>
            <a:ahLst/>
            <a:cxnLst/>
            <a:rect l="l" t="t" r="r" b="b"/>
            <a:pathLst>
              <a:path w="799465" h="1024255">
                <a:moveTo>
                  <a:pt x="250062" y="0"/>
                </a:moveTo>
                <a:lnTo>
                  <a:pt x="0" y="152019"/>
                </a:lnTo>
                <a:lnTo>
                  <a:pt x="424307" y="850011"/>
                </a:lnTo>
                <a:lnTo>
                  <a:pt x="299338" y="926084"/>
                </a:lnTo>
                <a:lnTo>
                  <a:pt x="701420" y="1024128"/>
                </a:lnTo>
                <a:lnTo>
                  <a:pt x="799338" y="622046"/>
                </a:lnTo>
                <a:lnTo>
                  <a:pt x="674369" y="698119"/>
                </a:lnTo>
                <a:lnTo>
                  <a:pt x="250062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419600" y="1579498"/>
            <a:ext cx="44958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проверку выполнения показателей качества государственных </a:t>
            </a:r>
            <a:r>
              <a:rPr lang="ru-RU" sz="1600" dirty="0" smtClean="0"/>
              <a:t>услуг: </a:t>
            </a:r>
          </a:p>
          <a:p>
            <a:endParaRPr lang="ru-R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доля </a:t>
            </a:r>
            <a:r>
              <a:rPr lang="ru-RU" sz="1600" dirty="0" smtClean="0"/>
              <a:t>ПСУ, </a:t>
            </a:r>
            <a:r>
              <a:rPr lang="ru-RU" sz="1600" dirty="0"/>
              <a:t>получивших социальные услуги, от общего числа получателей, </a:t>
            </a:r>
            <a:r>
              <a:rPr lang="ru-RU" sz="1600" dirty="0" smtClean="0"/>
              <a:t>находящихся </a:t>
            </a:r>
            <a:r>
              <a:rPr lang="ru-RU" sz="1600" dirty="0"/>
              <a:t>на социальном обслуживании в </a:t>
            </a:r>
            <a:r>
              <a:rPr lang="ru-RU" sz="1600" dirty="0" smtClean="0"/>
              <a:t>организации</a:t>
            </a:r>
            <a:r>
              <a:rPr lang="ru-RU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удовлетворенность получателей социальных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укомплектование организации </a:t>
            </a:r>
            <a:r>
              <a:rPr lang="ru-RU" sz="1600" dirty="0" smtClean="0"/>
              <a:t>специалистами</a:t>
            </a:r>
            <a:r>
              <a:rPr lang="ru-RU" sz="1600" dirty="0"/>
              <a:t>, оказывающими социальные услуги;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доступность получения социальных услуг в организации и </a:t>
            </a:r>
            <a:r>
              <a:rPr lang="ru-RU" sz="1600" dirty="0" smtClean="0"/>
              <a:t>другое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2183" y="1654678"/>
            <a:ext cx="34311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проверку соблюдения </a:t>
            </a:r>
            <a:r>
              <a:rPr lang="ru-RU" sz="1600" dirty="0"/>
              <a:t>сроков и объемов выполнения задач, в </a:t>
            </a:r>
            <a:r>
              <a:rPr lang="ru-RU" sz="1600" dirty="0" smtClean="0"/>
              <a:t>соответствии с </a:t>
            </a:r>
            <a:r>
              <a:rPr lang="ru-RU" sz="1600" dirty="0"/>
              <a:t>установленными нормативными требованиями и стандартами оказания социальных услуг, предусмотренными </a:t>
            </a:r>
            <a:r>
              <a:rPr lang="ru-RU" sz="1600" b="1" dirty="0">
                <a:solidFill>
                  <a:srgbClr val="800000"/>
                </a:solidFill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800000"/>
                </a:solidFill>
              </a:rPr>
              <a:t>РО от 27.11.2014 </a:t>
            </a:r>
            <a:r>
              <a:rPr lang="ru-RU" sz="1600" b="1" dirty="0">
                <a:solidFill>
                  <a:srgbClr val="800000"/>
                </a:solidFill>
              </a:rPr>
              <a:t>№ 785 </a:t>
            </a:r>
            <a:r>
              <a:rPr lang="ru-RU" sz="1600" dirty="0"/>
              <a:t>«Об утверждении Порядка предоставления социальных услуг поставщиками социальных услуг»</a:t>
            </a:r>
          </a:p>
        </p:txBody>
      </p:sp>
    </p:spTree>
    <p:extLst>
      <p:ext uri="{BB962C8B-B14F-4D97-AF65-F5344CB8AC3E}">
        <p14:creationId xmlns:p14="http://schemas.microsoft.com/office/powerpoint/2010/main" val="18021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grpSp>
        <p:nvGrpSpPr>
          <p:cNvPr id="6" name="object 3"/>
          <p:cNvGrpSpPr/>
          <p:nvPr/>
        </p:nvGrpSpPr>
        <p:grpSpPr>
          <a:xfrm>
            <a:off x="762000" y="133350"/>
            <a:ext cx="8153400" cy="1142999"/>
            <a:chOff x="1187195" y="477011"/>
            <a:chExt cx="7705725" cy="1152525"/>
          </a:xfrm>
        </p:grpSpPr>
        <p:sp>
          <p:nvSpPr>
            <p:cNvPr id="7" name="object 4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764283" y="136799"/>
            <a:ext cx="784860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Ведомственный контроль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за деятельностью организаций </a:t>
            </a: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социального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обслуживания осуществляется отделом </a:t>
            </a: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контроля и финансового аудита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минтруда области</a:t>
            </a:r>
            <a:endParaRPr lang="ru-RU" b="1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lang="ru-RU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73667" y="1448708"/>
            <a:ext cx="381000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973667" y="2027765"/>
            <a:ext cx="381000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973667" y="2889779"/>
            <a:ext cx="381000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973667" y="4514850"/>
            <a:ext cx="381000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object 3"/>
          <p:cNvGrpSpPr/>
          <p:nvPr/>
        </p:nvGrpSpPr>
        <p:grpSpPr>
          <a:xfrm>
            <a:off x="1452035" y="1352550"/>
            <a:ext cx="7055909" cy="420916"/>
            <a:chOff x="1187195" y="477011"/>
            <a:chExt cx="7705725" cy="1152525"/>
          </a:xfrm>
        </p:grpSpPr>
        <p:sp>
          <p:nvSpPr>
            <p:cNvPr id="28" name="object 4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ru-RU" dirty="0"/>
                <a:t>Приказ  о проведении </a:t>
              </a:r>
              <a:r>
                <a:rPr lang="ru-RU" dirty="0" smtClean="0"/>
                <a:t>проверки</a:t>
              </a:r>
              <a:endParaRPr lang="ru-RU" dirty="0"/>
            </a:p>
          </p:txBody>
        </p:sp>
        <p:sp>
          <p:nvSpPr>
            <p:cNvPr id="29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"/>
          <p:cNvGrpSpPr/>
          <p:nvPr/>
        </p:nvGrpSpPr>
        <p:grpSpPr>
          <a:xfrm>
            <a:off x="1468966" y="1837265"/>
            <a:ext cx="7038978" cy="609600"/>
            <a:chOff x="1187195" y="477011"/>
            <a:chExt cx="7705725" cy="1152525"/>
          </a:xfrm>
        </p:grpSpPr>
        <p:sp>
          <p:nvSpPr>
            <p:cNvPr id="32" name="object 4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ru-RU" dirty="0"/>
                <a:t>Уведомление </a:t>
              </a:r>
            </a:p>
            <a:p>
              <a:pPr algn="ctr"/>
              <a:r>
                <a:rPr lang="ru-RU" dirty="0"/>
                <a:t>не позднее чем за 3 рабочих дня до начала проверки</a:t>
              </a:r>
            </a:p>
          </p:txBody>
        </p:sp>
        <p:sp>
          <p:nvSpPr>
            <p:cNvPr id="33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"/>
          <p:cNvGrpSpPr/>
          <p:nvPr/>
        </p:nvGrpSpPr>
        <p:grpSpPr>
          <a:xfrm>
            <a:off x="1471084" y="2523067"/>
            <a:ext cx="7036860" cy="962025"/>
            <a:chOff x="1187195" y="477011"/>
            <a:chExt cx="7705725" cy="1152525"/>
          </a:xfrm>
        </p:grpSpPr>
        <p:sp>
          <p:nvSpPr>
            <p:cNvPr id="35" name="object 4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ru-RU" dirty="0"/>
                <a:t>Акт проверки в 2 экземплярах</a:t>
              </a:r>
            </a:p>
            <a:p>
              <a:pPr algn="ctr"/>
              <a:r>
                <a:rPr lang="ru-RU" dirty="0" smtClean="0"/>
                <a:t>срок </a:t>
              </a:r>
              <a:r>
                <a:rPr lang="ru-RU" dirty="0"/>
                <a:t>составления </a:t>
              </a:r>
              <a:r>
                <a:rPr lang="ru-RU" dirty="0" smtClean="0"/>
                <a:t>не </a:t>
              </a:r>
              <a:r>
                <a:rPr lang="ru-RU" dirty="0"/>
                <a:t>должен превышать 10 рабочих дней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со </a:t>
              </a:r>
              <a:r>
                <a:rPr lang="ru-RU" dirty="0"/>
                <a:t>дня </a:t>
              </a:r>
              <a:r>
                <a:rPr lang="ru-RU" dirty="0" smtClean="0"/>
                <a:t>окончания проверки</a:t>
              </a:r>
              <a:endParaRPr lang="ru-RU" dirty="0"/>
            </a:p>
          </p:txBody>
        </p:sp>
        <p:sp>
          <p:nvSpPr>
            <p:cNvPr id="36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"/>
          <p:cNvGrpSpPr/>
          <p:nvPr/>
        </p:nvGrpSpPr>
        <p:grpSpPr>
          <a:xfrm>
            <a:off x="1493311" y="3571875"/>
            <a:ext cx="7014633" cy="629558"/>
            <a:chOff x="1187195" y="477011"/>
            <a:chExt cx="7705727" cy="1152525"/>
          </a:xfrm>
        </p:grpSpPr>
        <p:sp>
          <p:nvSpPr>
            <p:cNvPr id="38" name="object 4"/>
            <p:cNvSpPr/>
            <p:nvPr/>
          </p:nvSpPr>
          <p:spPr>
            <a:xfrm>
              <a:off x="1187197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ru-RU" dirty="0"/>
                <a:t>Предписание об устранении выявленных нарушений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с </a:t>
              </a:r>
              <a:r>
                <a:rPr lang="ru-RU" dirty="0"/>
                <a:t>указанием сроков его исполнения</a:t>
              </a:r>
            </a:p>
          </p:txBody>
        </p:sp>
        <p:sp>
          <p:nvSpPr>
            <p:cNvPr id="39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"/>
          <p:cNvGrpSpPr/>
          <p:nvPr/>
        </p:nvGrpSpPr>
        <p:grpSpPr>
          <a:xfrm>
            <a:off x="1493309" y="4314371"/>
            <a:ext cx="7014635" cy="629558"/>
            <a:chOff x="1187195" y="477011"/>
            <a:chExt cx="7705727" cy="1152525"/>
          </a:xfrm>
        </p:grpSpPr>
        <p:sp>
          <p:nvSpPr>
            <p:cNvPr id="42" name="object 4"/>
            <p:cNvSpPr/>
            <p:nvPr/>
          </p:nvSpPr>
          <p:spPr>
            <a:xfrm>
              <a:off x="1187197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ru-RU" dirty="0" smtClean="0"/>
                <a:t>Контроль </a:t>
              </a:r>
              <a:r>
                <a:rPr lang="ru-RU" dirty="0"/>
                <a:t>за исполнением устранения </a:t>
              </a:r>
              <a:r>
                <a:rPr lang="ru-RU" dirty="0" smtClean="0"/>
                <a:t>выявленных </a:t>
              </a:r>
              <a:r>
                <a:rPr lang="ru-RU" dirty="0"/>
                <a:t>нарушений</a:t>
              </a:r>
            </a:p>
          </p:txBody>
        </p:sp>
        <p:sp>
          <p:nvSpPr>
            <p:cNvPr id="43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Стрелка вправо 43"/>
          <p:cNvSpPr/>
          <p:nvPr/>
        </p:nvSpPr>
        <p:spPr>
          <a:xfrm>
            <a:off x="973667" y="3772354"/>
            <a:ext cx="381000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1143000" y="358319"/>
            <a:ext cx="7239000" cy="570453"/>
            <a:chOff x="1187195" y="477011"/>
            <a:chExt cx="7705725" cy="780990"/>
          </a:xfrm>
        </p:grpSpPr>
        <p:sp>
          <p:nvSpPr>
            <p:cNvPr id="5" name="object 4"/>
            <p:cNvSpPr/>
            <p:nvPr/>
          </p:nvSpPr>
          <p:spPr>
            <a:xfrm>
              <a:off x="1187195" y="477011"/>
              <a:ext cx="7705725" cy="780990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1187195" y="477011"/>
              <a:ext cx="7705725" cy="780990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/>
          <p:cNvSpPr txBox="1"/>
          <p:nvPr/>
        </p:nvSpPr>
        <p:spPr>
          <a:xfrm>
            <a:off x="762000" y="361950"/>
            <a:ext cx="80010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Контроль за деятельностью организаций социального обслуживания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4953000" y="1200150"/>
            <a:ext cx="3429000" cy="3810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Внеплановые проверки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43000" y="1200150"/>
            <a:ext cx="3200400" cy="3810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Плановые проверки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24200" y="1809750"/>
            <a:ext cx="137160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выездные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90600" y="1809750"/>
            <a:ext cx="20574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</a:rPr>
              <a:t>окументарные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86600" y="1809750"/>
            <a:ext cx="137160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выездные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53000" y="1809750"/>
            <a:ext cx="20574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</a:rPr>
              <a:t>окументарные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43000" y="2419350"/>
            <a:ext cx="72390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основания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3686175" y="15811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5857875" y="15811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7648575" y="15811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1905000" y="21907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3695700" y="21907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5867400" y="21907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7658100" y="21907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905000" y="15811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object 19"/>
          <p:cNvSpPr/>
          <p:nvPr/>
        </p:nvSpPr>
        <p:spPr>
          <a:xfrm>
            <a:off x="2743200" y="89535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778510" h="1004569">
                <a:moveTo>
                  <a:pt x="523620" y="0"/>
                </a:moveTo>
                <a:lnTo>
                  <a:pt x="127381" y="674751"/>
                </a:lnTo>
                <a:lnTo>
                  <a:pt x="0" y="599948"/>
                </a:lnTo>
                <a:lnTo>
                  <a:pt x="105156" y="1004315"/>
                </a:lnTo>
                <a:lnTo>
                  <a:pt x="509524" y="899033"/>
                </a:lnTo>
                <a:lnTo>
                  <a:pt x="382143" y="824357"/>
                </a:lnTo>
                <a:lnTo>
                  <a:pt x="778382" y="149605"/>
                </a:lnTo>
                <a:lnTo>
                  <a:pt x="52362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1"/>
          <p:cNvSpPr/>
          <p:nvPr/>
        </p:nvSpPr>
        <p:spPr>
          <a:xfrm>
            <a:off x="5910592" y="895350"/>
            <a:ext cx="642608" cy="304800"/>
          </a:xfrm>
          <a:custGeom>
            <a:avLst/>
            <a:gdLst/>
            <a:ahLst/>
            <a:cxnLst/>
            <a:rect l="l" t="t" r="r" b="b"/>
            <a:pathLst>
              <a:path w="799465" h="1024255">
                <a:moveTo>
                  <a:pt x="250062" y="0"/>
                </a:moveTo>
                <a:lnTo>
                  <a:pt x="0" y="152019"/>
                </a:lnTo>
                <a:lnTo>
                  <a:pt x="424307" y="850011"/>
                </a:lnTo>
                <a:lnTo>
                  <a:pt x="299338" y="926084"/>
                </a:lnTo>
                <a:lnTo>
                  <a:pt x="701420" y="1024128"/>
                </a:lnTo>
                <a:lnTo>
                  <a:pt x="799338" y="622046"/>
                </a:lnTo>
                <a:lnTo>
                  <a:pt x="674369" y="698119"/>
                </a:lnTo>
                <a:lnTo>
                  <a:pt x="250062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6" y="2952749"/>
            <a:ext cx="3725964" cy="20326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4" name="Стрелка вниз 53"/>
          <p:cNvSpPr/>
          <p:nvPr/>
        </p:nvSpPr>
        <p:spPr>
          <a:xfrm>
            <a:off x="1905000" y="28003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3695700" y="28003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8200" y="2954092"/>
            <a:ext cx="3962400" cy="215443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3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/>
              <a:t>контроль </a:t>
            </a:r>
            <a:r>
              <a:rPr lang="ru-RU" sz="1400" b="1" dirty="0"/>
              <a:t>за устранением ранее выявленных </a:t>
            </a:r>
            <a:r>
              <a:rPr lang="ru-RU" sz="1400" b="1" dirty="0" smtClean="0"/>
              <a:t>нарушений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/>
              <a:t>поручения министра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/>
              <a:t>необходимость </a:t>
            </a:r>
            <a:r>
              <a:rPr lang="ru-RU" sz="1400" b="1" dirty="0"/>
              <a:t>оценки соответствия деятельности учреждения законодательству, а также уставным целям </a:t>
            </a:r>
            <a:r>
              <a:rPr lang="ru-RU" sz="1400" b="1" dirty="0" smtClean="0"/>
              <a:t>учреждения</a:t>
            </a:r>
            <a:endParaRPr lang="ru-R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/>
              <a:t>информация от правоохранительных органов, иных государственных органов, юридических лиц и граждан</a:t>
            </a:r>
            <a:endParaRPr lang="ru-RU" sz="1400" b="1" dirty="0" smtClean="0"/>
          </a:p>
        </p:txBody>
      </p:sp>
      <p:sp>
        <p:nvSpPr>
          <p:cNvPr id="58" name="Стрелка вниз 57"/>
          <p:cNvSpPr/>
          <p:nvPr/>
        </p:nvSpPr>
        <p:spPr>
          <a:xfrm>
            <a:off x="5867400" y="28003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7658100" y="2800350"/>
            <a:ext cx="247650" cy="30480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89;p12">
            <a:extLst>
              <a:ext uri="{FF2B5EF4-FFF2-40B4-BE49-F238E27FC236}">
                <a16:creationId xmlns:a16="http://schemas.microsoft.com/office/drawing/2014/main" xmlns="" id="{D280E069-C2FC-69E1-9B24-28A0D090088D}"/>
              </a:ext>
            </a:extLst>
          </p:cNvPr>
          <p:cNvSpPr txBox="1">
            <a:spLocks/>
          </p:cNvSpPr>
          <p:nvPr/>
        </p:nvSpPr>
        <p:spPr>
          <a:xfrm>
            <a:off x="3208283" y="192013"/>
            <a:ext cx="5121289" cy="529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endParaRPr lang="ru-RU" altLang="ru-RU" sz="1700" dirty="0">
              <a:solidFill>
                <a:schemeClr val="bg1"/>
              </a:solidFill>
              <a:latin typeface="PlumbMediumC" pitchFamily="2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grpSp>
        <p:nvGrpSpPr>
          <p:cNvPr id="5" name="object 3"/>
          <p:cNvGrpSpPr/>
          <p:nvPr/>
        </p:nvGrpSpPr>
        <p:grpSpPr>
          <a:xfrm>
            <a:off x="762000" y="358319"/>
            <a:ext cx="7993030" cy="613231"/>
            <a:chOff x="1187195" y="477011"/>
            <a:chExt cx="7705725" cy="1152525"/>
          </a:xfrm>
        </p:grpSpPr>
        <p:sp>
          <p:nvSpPr>
            <p:cNvPr id="6" name="object 4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/>
          <p:cNvSpPr txBox="1"/>
          <p:nvPr/>
        </p:nvSpPr>
        <p:spPr>
          <a:xfrm>
            <a:off x="762000" y="361950"/>
            <a:ext cx="80010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Внутренний контроль,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осуществляемый подведомственными учреждениями</a:t>
            </a:r>
            <a:endParaRPr lang="ru-RU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4400" y="1276350"/>
            <a:ext cx="3124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Порядок его проведения закреплен в учетной политике </a:t>
            </a:r>
            <a:r>
              <a:rPr lang="ru-RU" sz="2000" b="1" dirty="0" smtClean="0">
                <a:solidFill>
                  <a:srgbClr val="002060"/>
                </a:solidFill>
              </a:rPr>
              <a:t>учреждений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67200" y="1276350"/>
            <a:ext cx="4572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Состав и план работы комиссии по внутреннему контролю утверждается приказом руководителя </a:t>
            </a:r>
            <a:r>
              <a:rPr lang="ru-RU" sz="2000" b="1" dirty="0" smtClean="0">
                <a:solidFill>
                  <a:srgbClr val="002060"/>
                </a:solidFill>
              </a:rPr>
              <a:t>учреждения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62000" y="2571750"/>
            <a:ext cx="8077200" cy="2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rgbClr val="002060"/>
                </a:solidFill>
              </a:rPr>
              <a:t>В </a:t>
            </a:r>
            <a:r>
              <a:rPr lang="ru-RU" sz="1400" b="1" dirty="0">
                <a:solidFill>
                  <a:srgbClr val="002060"/>
                </a:solidFill>
              </a:rPr>
              <a:t>рамках внутреннего контроля проводится: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проверка первичных документов, отражающих факты хозяйственной жизни учреждения;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правильность и своевременность отражения хозяйственных операций в бухгалтерском учете;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сверка расчетов учреждения с поставщиками </a:t>
            </a:r>
            <a:r>
              <a:rPr lang="ru-RU" sz="1400" b="1" dirty="0" smtClean="0">
                <a:solidFill>
                  <a:srgbClr val="002060"/>
                </a:solidFill>
              </a:rPr>
              <a:t>и подрядчиками </a:t>
            </a:r>
            <a:r>
              <a:rPr lang="ru-RU" sz="1400" b="1" dirty="0">
                <a:solidFill>
                  <a:srgbClr val="002060"/>
                </a:solidFill>
              </a:rPr>
              <a:t>для подтверждения сумм дебиторской и кредиторской задолженности;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проведение инвентаризации нефинансовых активов;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внезапные проверки сохранности материальных ценностей у материально-ответственных лиц, закладки продуктов питания, выхода готовых блюд на пищеблоке, показаний спидометра и др.</a:t>
            </a:r>
          </a:p>
          <a:p>
            <a:pPr algn="l"/>
            <a:endParaRPr lang="ru-RU" sz="1200" b="1" dirty="0">
              <a:solidFill>
                <a:srgbClr val="002060"/>
              </a:solidFill>
            </a:endParaRPr>
          </a:p>
          <a:p>
            <a:pPr algn="l"/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/>
          <p:cNvGrpSpPr/>
          <p:nvPr/>
        </p:nvGrpSpPr>
        <p:grpSpPr>
          <a:xfrm>
            <a:off x="1066800" y="285750"/>
            <a:ext cx="7467600" cy="914400"/>
            <a:chOff x="1187195" y="477011"/>
            <a:chExt cx="7705725" cy="1210412"/>
          </a:xfrm>
        </p:grpSpPr>
        <p:sp>
          <p:nvSpPr>
            <p:cNvPr id="7" name="object 4"/>
            <p:cNvSpPr/>
            <p:nvPr/>
          </p:nvSpPr>
          <p:spPr>
            <a:xfrm>
              <a:off x="1187195" y="477011"/>
              <a:ext cx="7705725" cy="1210412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1187195" y="477011"/>
              <a:ext cx="7705725" cy="1210412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762000" y="361950"/>
            <a:ext cx="80772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ahoma"/>
                <a:cs typeface="Tahoma"/>
              </a:rPr>
              <a:t>Внешний контроль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002060"/>
                </a:solidFill>
                <a:latin typeface="Tahoma"/>
                <a:cs typeface="Tahoma"/>
              </a:rPr>
              <a:t>проводится государственными органами контроля</a:t>
            </a:r>
            <a:endParaRPr sz="1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2114550"/>
            <a:ext cx="1121111" cy="15986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00200" y="1581150"/>
            <a:ext cx="7086600" cy="3200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Прокуратура РО, </a:t>
            </a:r>
            <a:endParaRPr lang="ru-RU" dirty="0" smtClean="0"/>
          </a:p>
          <a:p>
            <a:pPr lvl="0"/>
            <a:r>
              <a:rPr lang="ru-RU" dirty="0" smtClean="0"/>
              <a:t>КСП </a:t>
            </a:r>
            <a:r>
              <a:rPr lang="ru-RU" dirty="0"/>
              <a:t>Ростовской области, </a:t>
            </a:r>
            <a:endParaRPr lang="ru-RU" dirty="0" smtClean="0"/>
          </a:p>
          <a:p>
            <a:pPr lvl="0"/>
            <a:r>
              <a:rPr lang="ru-RU" dirty="0" smtClean="0"/>
              <a:t>Минфин </a:t>
            </a:r>
            <a:r>
              <a:rPr lang="ru-RU" dirty="0"/>
              <a:t>РО, </a:t>
            </a:r>
            <a:endParaRPr lang="ru-RU" dirty="0" smtClean="0"/>
          </a:p>
          <a:p>
            <a:pPr lvl="0"/>
            <a:r>
              <a:rPr lang="ru-RU" dirty="0" smtClean="0"/>
              <a:t>Минэкономразвития </a:t>
            </a:r>
            <a:r>
              <a:rPr lang="ru-RU" dirty="0"/>
              <a:t>РО, </a:t>
            </a:r>
            <a:endParaRPr lang="ru-RU" dirty="0" smtClean="0"/>
          </a:p>
          <a:p>
            <a:pPr lvl="0"/>
            <a:r>
              <a:rPr lang="ru-RU" dirty="0" smtClean="0"/>
              <a:t>Управление </a:t>
            </a:r>
            <a:r>
              <a:rPr lang="ru-RU" dirty="0"/>
              <a:t>Роспотребнадзора по РО, </a:t>
            </a:r>
            <a:endParaRPr lang="ru-RU" dirty="0" smtClean="0"/>
          </a:p>
          <a:p>
            <a:pPr lvl="0"/>
            <a:r>
              <a:rPr lang="ru-RU" dirty="0" err="1" smtClean="0"/>
              <a:t>Ростехнадзор</a:t>
            </a:r>
            <a:r>
              <a:rPr lang="ru-RU" dirty="0" smtClean="0"/>
              <a:t> </a:t>
            </a:r>
            <a:r>
              <a:rPr lang="ru-RU" dirty="0"/>
              <a:t>(Северо-Кавказское управление), </a:t>
            </a:r>
            <a:endParaRPr lang="ru-RU" dirty="0" smtClean="0"/>
          </a:p>
          <a:p>
            <a:pPr lvl="0"/>
            <a:r>
              <a:rPr lang="ru-RU" dirty="0" smtClean="0"/>
              <a:t>Главное </a:t>
            </a:r>
            <a:r>
              <a:rPr lang="ru-RU" dirty="0"/>
              <a:t>управление МЧС России по РО, 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dirty="0"/>
              <a:t>Гострудинспекция в </a:t>
            </a:r>
            <a:r>
              <a:rPr lang="ru-RU" dirty="0" smtClean="0"/>
              <a:t>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" y="1257300"/>
            <a:ext cx="8816280" cy="360045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Нормативная база, регулирующая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систему 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независимой 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оценки качества условий оказания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услуг:</a:t>
            </a:r>
          </a:p>
          <a:p>
            <a:pPr lvl="0" algn="l">
              <a:spcBef>
                <a:spcPts val="0"/>
              </a:spcBef>
            </a:pPr>
            <a:r>
              <a:rPr lang="ru-RU" sz="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Указ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Президента Российской Федерации от 07.05.2012 № 597                                        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О мероприятиях по реализации государственной социальной политики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»;</a:t>
            </a:r>
          </a:p>
          <a:p>
            <a:pPr lvl="0" algn="just">
              <a:spcBef>
                <a:spcPts val="0"/>
              </a:spcBef>
            </a:pPr>
            <a:endParaRPr lang="ru-RU" sz="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Федеральный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закон от 28.12.2013 № 442-ФЗ                                                                 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Об основах социального обслуживания граждан в Российской Федерации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»;</a:t>
            </a:r>
          </a:p>
          <a:p>
            <a:pPr lvl="0" algn="just">
              <a:spcBef>
                <a:spcPts val="0"/>
              </a:spcBef>
            </a:pPr>
            <a:endParaRPr lang="ru-RU" sz="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Приказ Минтруда России от 23.05.2018 № 317н  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«Об утверждении показателей, характеризующих общие критерии оценки качества условий оказания услуг организациями социального обслуживания и федеральными учреждениями медико-социальной экспертизы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»;</a:t>
            </a:r>
          </a:p>
          <a:p>
            <a:pPr lvl="0" algn="l">
              <a:spcBef>
                <a:spcPts val="0"/>
              </a:spcBef>
            </a:pPr>
            <a:endParaRPr lang="ru-RU" sz="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Приказ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Минтруда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России от 31.05.2018 № 344н                                                                  </a:t>
            </a:r>
          </a:p>
          <a:p>
            <a:pPr lvl="0" algn="just">
              <a:spcBef>
                <a:spcPts val="0"/>
              </a:spcBef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«Об утверждении Единого порядка расчета показателей, характеризующих общие критерии оценки качества условий оказания услуг организациями в сфере культуры, охраны здоровья, образования, социального обслуживания и федеральными учреждениями медико-социальной экспертизы».</a:t>
            </a:r>
          </a:p>
          <a:p>
            <a:pPr lvl="0" algn="just">
              <a:spcBef>
                <a:spcPts val="0"/>
              </a:spcBef>
            </a:pP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 </a:t>
            </a:r>
          </a:p>
          <a:p>
            <a:pPr lvl="0" algn="l">
              <a:spcBef>
                <a:spcPts val="0"/>
              </a:spcBef>
            </a:pPr>
            <a:endParaRPr lang="ru-RU" sz="900" b="1" dirty="0">
              <a:solidFill>
                <a:srgbClr val="88C3F8">
                  <a:lumMod val="50000"/>
                </a:srgb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endParaRPr lang="ru-RU" sz="1100" b="1" dirty="0" smtClean="0">
              <a:solidFill>
                <a:prstClr val="black"/>
              </a:solidFill>
              <a:latin typeface="Arial"/>
              <a:ea typeface="PT Serif" panose="020A0603040505020204" pitchFamily="18" charset="-52"/>
            </a:endParaRP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endParaRPr lang="ru-RU" sz="1100" b="1" dirty="0">
              <a:solidFill>
                <a:prstClr val="black"/>
              </a:solidFill>
              <a:latin typeface="Arial"/>
              <a:ea typeface="PT Serif" panose="020A0603040505020204" pitchFamily="18" charset="-52"/>
            </a:endParaRPr>
          </a:p>
          <a:p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14400" y="68202"/>
            <a:ext cx="7859216" cy="6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 условий оказания услуг организациями                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социального обслуживания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6019800" y="1504950"/>
            <a:ext cx="2847975" cy="5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1368368" y="3476043"/>
            <a:ext cx="6804030" cy="277540"/>
          </a:xfrm>
          <a:custGeom>
            <a:avLst/>
            <a:gdLst/>
            <a:ahLst/>
            <a:cxnLst/>
            <a:rect l="l" t="t" r="r" b="b"/>
            <a:pathLst>
              <a:path w="7678420" h="771525">
                <a:moveTo>
                  <a:pt x="7677912" y="128524"/>
                </a:moveTo>
                <a:lnTo>
                  <a:pt x="7677912" y="642620"/>
                </a:lnTo>
                <a:lnTo>
                  <a:pt x="7667813" y="692646"/>
                </a:lnTo>
                <a:lnTo>
                  <a:pt x="7640272" y="733499"/>
                </a:lnTo>
                <a:lnTo>
                  <a:pt x="7599420" y="761043"/>
                </a:lnTo>
                <a:lnTo>
                  <a:pt x="7549388" y="771144"/>
                </a:lnTo>
                <a:lnTo>
                  <a:pt x="0" y="771144"/>
                </a:lnTo>
                <a:lnTo>
                  <a:pt x="0" y="0"/>
                </a:lnTo>
                <a:lnTo>
                  <a:pt x="7549388" y="0"/>
                </a:lnTo>
                <a:lnTo>
                  <a:pt x="7599420" y="10098"/>
                </a:lnTo>
                <a:lnTo>
                  <a:pt x="7640272" y="37639"/>
                </a:lnTo>
                <a:lnTo>
                  <a:pt x="7667813" y="78491"/>
                </a:lnTo>
                <a:lnTo>
                  <a:pt x="7677912" y="128524"/>
                </a:lnTo>
                <a:close/>
              </a:path>
            </a:pathLst>
          </a:custGeom>
          <a:ln w="9144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Удовлетворенность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оказания услуг</a:t>
            </a:r>
          </a:p>
          <a:p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818654" y="195486"/>
            <a:ext cx="80277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качества условий оказания услуг организациями социального обслуживания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/>
          <a:stretch/>
        </p:blipFill>
        <p:spPr>
          <a:xfrm>
            <a:off x="8833306" y="-20538"/>
            <a:ext cx="310694" cy="508235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4948015"/>
            <a:ext cx="9153525" cy="253217"/>
          </a:xfrm>
          <a:prstGeom prst="rect">
            <a:avLst/>
          </a:prstGeom>
        </p:spPr>
      </p:pic>
      <p:sp>
        <p:nvSpPr>
          <p:cNvPr id="54" name="object 39"/>
          <p:cNvSpPr txBox="1"/>
          <p:nvPr/>
        </p:nvSpPr>
        <p:spPr>
          <a:xfrm>
            <a:off x="9684568" y="2592907"/>
            <a:ext cx="1549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6792" y="3943350"/>
            <a:ext cx="8201672" cy="932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Независимая оценка качества условий оказания услуг организациями социального обслуживания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проводится общественным советом по независимой оценке качества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чаще, чем один раз в год и не реже, чем один раз в три года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отношении одной и той же организации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694939" y="1294878"/>
            <a:ext cx="472500" cy="828000"/>
          </a:xfrm>
          <a:prstGeom prst="chevron">
            <a:avLst>
              <a:gd name="adj" fmla="val 38791"/>
            </a:avLst>
          </a:prstGeom>
          <a:solidFill>
            <a:srgbClr val="92D050">
              <a:alpha val="32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670899" y="1834938"/>
            <a:ext cx="472500" cy="828000"/>
          </a:xfrm>
          <a:prstGeom prst="chevron">
            <a:avLst>
              <a:gd name="adj" fmla="val 38791"/>
            </a:avLst>
          </a:prstGeom>
          <a:solidFill>
            <a:srgbClr val="00CCFF">
              <a:alpha val="31765"/>
            </a:srgbClr>
          </a:solidFill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 rot="5400000">
            <a:off x="681390" y="2320992"/>
            <a:ext cx="472500" cy="828000"/>
          </a:xfrm>
          <a:prstGeom prst="chevron">
            <a:avLst>
              <a:gd name="adj" fmla="val 38791"/>
            </a:avLst>
          </a:prstGeom>
          <a:solidFill>
            <a:srgbClr val="FFCCFF">
              <a:alpha val="31765"/>
            </a:srgbClr>
          </a:solidFill>
          <a:ln w="127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5400000">
            <a:off x="714734" y="2807046"/>
            <a:ext cx="472500" cy="828000"/>
          </a:xfrm>
          <a:prstGeom prst="chevron">
            <a:avLst>
              <a:gd name="adj" fmla="val 38791"/>
            </a:avLst>
          </a:prstGeom>
          <a:solidFill>
            <a:srgbClr val="FFCC66">
              <a:alpha val="31765"/>
            </a:srgbClr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5400000">
            <a:off x="711897" y="3293100"/>
            <a:ext cx="472500" cy="828000"/>
          </a:xfrm>
          <a:prstGeom prst="chevron">
            <a:avLst>
              <a:gd name="adj" fmla="val 38791"/>
            </a:avLst>
          </a:prstGeom>
          <a:solidFill>
            <a:srgbClr val="FFCCCC">
              <a:alpha val="31765"/>
            </a:srgbClr>
          </a:solidFill>
          <a:ln w="127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object 41"/>
          <p:cNvSpPr/>
          <p:nvPr/>
        </p:nvSpPr>
        <p:spPr>
          <a:xfrm>
            <a:off x="1362147" y="1483185"/>
            <a:ext cx="6810253" cy="277540"/>
          </a:xfrm>
          <a:custGeom>
            <a:avLst/>
            <a:gdLst/>
            <a:ahLst/>
            <a:cxnLst/>
            <a:rect l="l" t="t" r="r" b="b"/>
            <a:pathLst>
              <a:path w="7678420" h="771525">
                <a:moveTo>
                  <a:pt x="7677912" y="128524"/>
                </a:moveTo>
                <a:lnTo>
                  <a:pt x="7677912" y="642620"/>
                </a:lnTo>
                <a:lnTo>
                  <a:pt x="7667813" y="692646"/>
                </a:lnTo>
                <a:lnTo>
                  <a:pt x="7640272" y="733499"/>
                </a:lnTo>
                <a:lnTo>
                  <a:pt x="7599420" y="761043"/>
                </a:lnTo>
                <a:lnTo>
                  <a:pt x="7549388" y="771144"/>
                </a:lnTo>
                <a:lnTo>
                  <a:pt x="0" y="771144"/>
                </a:lnTo>
                <a:lnTo>
                  <a:pt x="0" y="0"/>
                </a:lnTo>
                <a:lnTo>
                  <a:pt x="7549388" y="0"/>
                </a:lnTo>
                <a:lnTo>
                  <a:pt x="7599420" y="10098"/>
                </a:lnTo>
                <a:lnTo>
                  <a:pt x="7640272" y="37639"/>
                </a:lnTo>
                <a:lnTo>
                  <a:pt x="7667813" y="78491"/>
                </a:lnTo>
                <a:lnTo>
                  <a:pt x="7677912" y="128524"/>
                </a:lnTo>
                <a:close/>
              </a:path>
            </a:pathLst>
          </a:custGeom>
          <a:ln w="914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12700" lvl="0">
              <a:spcBef>
                <a:spcPts val="100"/>
              </a:spcBef>
              <a:tabLst>
                <a:tab pos="241300" algn="l"/>
              </a:tabLst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Открытость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доступность информации об организации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59" name="object 41"/>
          <p:cNvSpPr/>
          <p:nvPr/>
        </p:nvSpPr>
        <p:spPr>
          <a:xfrm>
            <a:off x="1331640" y="2012688"/>
            <a:ext cx="6840759" cy="277540"/>
          </a:xfrm>
          <a:custGeom>
            <a:avLst/>
            <a:gdLst/>
            <a:ahLst/>
            <a:cxnLst/>
            <a:rect l="l" t="t" r="r" b="b"/>
            <a:pathLst>
              <a:path w="7678420" h="771525">
                <a:moveTo>
                  <a:pt x="7677912" y="128524"/>
                </a:moveTo>
                <a:lnTo>
                  <a:pt x="7677912" y="642620"/>
                </a:lnTo>
                <a:lnTo>
                  <a:pt x="7667813" y="692646"/>
                </a:lnTo>
                <a:lnTo>
                  <a:pt x="7640272" y="733499"/>
                </a:lnTo>
                <a:lnTo>
                  <a:pt x="7599420" y="761043"/>
                </a:lnTo>
                <a:lnTo>
                  <a:pt x="7549388" y="771144"/>
                </a:lnTo>
                <a:lnTo>
                  <a:pt x="0" y="771144"/>
                </a:lnTo>
                <a:lnTo>
                  <a:pt x="0" y="0"/>
                </a:lnTo>
                <a:lnTo>
                  <a:pt x="7549388" y="0"/>
                </a:lnTo>
                <a:lnTo>
                  <a:pt x="7599420" y="10098"/>
                </a:lnTo>
                <a:lnTo>
                  <a:pt x="7640272" y="37639"/>
                </a:lnTo>
                <a:lnTo>
                  <a:pt x="7667813" y="78491"/>
                </a:lnTo>
                <a:lnTo>
                  <a:pt x="7677912" y="128524"/>
                </a:lnTo>
                <a:close/>
              </a:path>
            </a:pathLst>
          </a:custGeom>
          <a:ln w="9144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pPr marL="12700" lvl="0">
              <a:spcBef>
                <a:spcPts val="100"/>
              </a:spcBef>
              <a:tabLst>
                <a:tab pos="241300" algn="l"/>
              </a:tabLst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Комфортность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предоставления услуг</a:t>
            </a:r>
          </a:p>
        </p:txBody>
      </p:sp>
      <p:sp>
        <p:nvSpPr>
          <p:cNvPr id="60" name="object 41"/>
          <p:cNvSpPr/>
          <p:nvPr/>
        </p:nvSpPr>
        <p:spPr>
          <a:xfrm>
            <a:off x="1325834" y="2500792"/>
            <a:ext cx="6846564" cy="277540"/>
          </a:xfrm>
          <a:custGeom>
            <a:avLst/>
            <a:gdLst/>
            <a:ahLst/>
            <a:cxnLst/>
            <a:rect l="l" t="t" r="r" b="b"/>
            <a:pathLst>
              <a:path w="7678420" h="771525">
                <a:moveTo>
                  <a:pt x="7677912" y="128524"/>
                </a:moveTo>
                <a:lnTo>
                  <a:pt x="7677912" y="642620"/>
                </a:lnTo>
                <a:lnTo>
                  <a:pt x="7667813" y="692646"/>
                </a:lnTo>
                <a:lnTo>
                  <a:pt x="7640272" y="733499"/>
                </a:lnTo>
                <a:lnTo>
                  <a:pt x="7599420" y="761043"/>
                </a:lnTo>
                <a:lnTo>
                  <a:pt x="7549388" y="771144"/>
                </a:lnTo>
                <a:lnTo>
                  <a:pt x="0" y="771144"/>
                </a:lnTo>
                <a:lnTo>
                  <a:pt x="0" y="0"/>
                </a:lnTo>
                <a:lnTo>
                  <a:pt x="7549388" y="0"/>
                </a:lnTo>
                <a:lnTo>
                  <a:pt x="7599420" y="10098"/>
                </a:lnTo>
                <a:lnTo>
                  <a:pt x="7640272" y="37639"/>
                </a:lnTo>
                <a:lnTo>
                  <a:pt x="7667813" y="78491"/>
                </a:lnTo>
                <a:lnTo>
                  <a:pt x="7677912" y="128524"/>
                </a:lnTo>
                <a:close/>
              </a:path>
            </a:pathLst>
          </a:custGeom>
          <a:ln w="9144">
            <a:solidFill>
              <a:srgbClr val="FF99CC"/>
            </a:solidFill>
          </a:ln>
        </p:spPr>
        <p:txBody>
          <a:bodyPr wrap="square" lIns="0" tIns="0" rIns="0" bIns="0" rtlCol="0"/>
          <a:lstStyle/>
          <a:p>
            <a:pPr marL="12700" lvl="0">
              <a:spcBef>
                <a:spcPts val="100"/>
              </a:spcBef>
              <a:tabLst>
                <a:tab pos="241300" algn="l"/>
              </a:tabLst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Доступность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для инвалидов</a:t>
            </a:r>
          </a:p>
        </p:txBody>
      </p:sp>
      <p:sp>
        <p:nvSpPr>
          <p:cNvPr id="61" name="object 41"/>
          <p:cNvSpPr/>
          <p:nvPr/>
        </p:nvSpPr>
        <p:spPr>
          <a:xfrm>
            <a:off x="1368858" y="2984796"/>
            <a:ext cx="6803541" cy="277540"/>
          </a:xfrm>
          <a:custGeom>
            <a:avLst/>
            <a:gdLst/>
            <a:ahLst/>
            <a:cxnLst/>
            <a:rect l="l" t="t" r="r" b="b"/>
            <a:pathLst>
              <a:path w="7678420" h="771525">
                <a:moveTo>
                  <a:pt x="7677912" y="128524"/>
                </a:moveTo>
                <a:lnTo>
                  <a:pt x="7677912" y="642620"/>
                </a:lnTo>
                <a:lnTo>
                  <a:pt x="7667813" y="692646"/>
                </a:lnTo>
                <a:lnTo>
                  <a:pt x="7640272" y="733499"/>
                </a:lnTo>
                <a:lnTo>
                  <a:pt x="7599420" y="761043"/>
                </a:lnTo>
                <a:lnTo>
                  <a:pt x="7549388" y="771144"/>
                </a:lnTo>
                <a:lnTo>
                  <a:pt x="0" y="771144"/>
                </a:lnTo>
                <a:lnTo>
                  <a:pt x="0" y="0"/>
                </a:lnTo>
                <a:lnTo>
                  <a:pt x="7549388" y="0"/>
                </a:lnTo>
                <a:lnTo>
                  <a:pt x="7599420" y="10098"/>
                </a:lnTo>
                <a:lnTo>
                  <a:pt x="7640272" y="37639"/>
                </a:lnTo>
                <a:lnTo>
                  <a:pt x="7667813" y="78491"/>
                </a:lnTo>
                <a:lnTo>
                  <a:pt x="7677912" y="128524"/>
                </a:lnTo>
                <a:close/>
              </a:path>
            </a:pathLst>
          </a:custGeom>
          <a:ln w="9144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pPr marL="12700" lvl="0">
              <a:spcBef>
                <a:spcPts val="100"/>
              </a:spcBef>
              <a:tabLst>
                <a:tab pos="241300" algn="l"/>
              </a:tabLs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вежливость работников организации </a:t>
            </a:r>
          </a:p>
          <a:p>
            <a:endParaRPr dirty="0"/>
          </a:p>
        </p:txBody>
      </p:sp>
      <p:pic>
        <p:nvPicPr>
          <p:cNvPr id="7170" name="Picture 2" descr="C:\Users\Беззапонная\Desktop\Безымянный1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/>
          <a:stretch/>
        </p:blipFill>
        <p:spPr bwMode="auto">
          <a:xfrm>
            <a:off x="8388424" y="1465335"/>
            <a:ext cx="360040" cy="22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476" y="267494"/>
            <a:ext cx="7632848" cy="415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независимой оценки качества условий предоставления услуг организациями социального обслуживания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годы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872" y="1059582"/>
            <a:ext cx="8208912" cy="2106234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endParaRPr lang="ru-RU" sz="1100" b="1" dirty="0" smtClean="0">
              <a:solidFill>
                <a:prstClr val="black"/>
              </a:solidFill>
              <a:latin typeface="Arial"/>
              <a:ea typeface="PT Serif" panose="020A0603040505020204" pitchFamily="18" charset="-52"/>
            </a:endParaRP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endParaRPr lang="ru-RU" sz="1100" b="1" dirty="0">
              <a:solidFill>
                <a:prstClr val="black"/>
              </a:solidFill>
              <a:latin typeface="Arial"/>
              <a:ea typeface="PT Serif" panose="020A0603040505020204" pitchFamily="18" charset="-52"/>
            </a:endParaRPr>
          </a:p>
          <a:p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4191930"/>
            <a:ext cx="58326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7400" y="3550240"/>
            <a:ext cx="6835078" cy="6979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Организация-оператор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сбору информации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автономное учреждение Ростовской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области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Областной учебно-консультативный центр «Труд» 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7400" y="4324350"/>
            <a:ext cx="6835081" cy="569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Число респондентов, участвовавших в анкетировании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опросах,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48 981 чел.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76177"/>
              </p:ext>
            </p:extLst>
          </p:nvPr>
        </p:nvGraphicFramePr>
        <p:xfrm>
          <a:off x="193992" y="1469391"/>
          <a:ext cx="8668906" cy="2018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825"/>
                <a:gridCol w="1066800"/>
                <a:gridCol w="1143000"/>
                <a:gridCol w="1066800"/>
                <a:gridCol w="891481"/>
              </a:tblGrid>
              <a:tr h="372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2022</a:t>
                      </a:r>
                      <a:r>
                        <a:rPr lang="ru-RU" baseline="0" dirty="0" smtClean="0"/>
                        <a:t> год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348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Оценено</a:t>
                      </a:r>
                      <a:r>
                        <a:rPr lang="ru-RU" baseline="0" dirty="0" smtClean="0"/>
                        <a:t> организаций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155</a:t>
                      </a:r>
                      <a:endParaRPr lang="ru-RU" dirty="0"/>
                    </a:p>
                  </a:txBody>
                  <a:tcPr/>
                </a:tc>
              </a:tr>
              <a:tr h="609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Доля от общего числа организаций, подлежащих оценке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09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Средний балл по совокупности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 descr="C:\Users\Беззапонная\Desktop\Безымянный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50240"/>
            <a:ext cx="1590676" cy="13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27814"/>
            <a:ext cx="7632848" cy="41513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недостатки, выявленные в ходе оценки: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4033431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307396"/>
            <a:ext cx="5791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доступной среды для инвалидов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0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Оборудование с учетом доступности для инвалидов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(пандусы, лифты, стоянки и т.д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Обеспечение в организации условий доступности, позволяющих инвалидам получать услуги наравне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другими (дублирование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звуковой и зрительной информации; дублирование надписей шрифтом Брайля; возможность предоставления услуг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сурдопереводчика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и т.д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Доля получателей услуг, удовлетворенных доступностью услуг для инвалидов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C:\Users\Беззапонная\Desktop\Безымянный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6" y="1428750"/>
            <a:ext cx="660084" cy="35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855299"/>
            <a:ext cx="633510" cy="65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pic>
        <p:nvPicPr>
          <p:cNvPr id="4" name="Picture 2" descr="WH5-FXyynO4.jpg (1280×85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78" y="3557710"/>
            <a:ext cx="1957522" cy="1304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17" y="705551"/>
            <a:ext cx="1957522" cy="164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0478" y="2347167"/>
            <a:ext cx="1960894" cy="118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6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3370705"/>
            <a:ext cx="2801239" cy="175323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403" y="3267533"/>
            <a:ext cx="2664106" cy="1875967"/>
          </a:xfrm>
          <a:prstGeom prst="rect">
            <a:avLst/>
          </a:prstGeom>
        </p:spPr>
      </p:pic>
      <p:pic>
        <p:nvPicPr>
          <p:cNvPr id="18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3370705"/>
            <a:ext cx="2374529" cy="176136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778122" y="986695"/>
            <a:ext cx="5187950" cy="2372184"/>
          </a:xfrm>
          <a:custGeom>
            <a:avLst/>
            <a:gdLst/>
            <a:ahLst/>
            <a:cxnLst/>
            <a:rect l="l" t="t" r="r" b="b"/>
            <a:pathLst>
              <a:path w="5415280" h="2534920">
                <a:moveTo>
                  <a:pt x="5414772" y="422401"/>
                </a:moveTo>
                <a:lnTo>
                  <a:pt x="5414772" y="2112010"/>
                </a:lnTo>
                <a:lnTo>
                  <a:pt x="5411930" y="2161273"/>
                </a:lnTo>
                <a:lnTo>
                  <a:pt x="5403616" y="2208866"/>
                </a:lnTo>
                <a:lnTo>
                  <a:pt x="5390147" y="2254473"/>
                </a:lnTo>
                <a:lnTo>
                  <a:pt x="5371840" y="2297777"/>
                </a:lnTo>
                <a:lnTo>
                  <a:pt x="5349012" y="2338460"/>
                </a:lnTo>
                <a:lnTo>
                  <a:pt x="5321979" y="2376206"/>
                </a:lnTo>
                <a:lnTo>
                  <a:pt x="5291058" y="2410698"/>
                </a:lnTo>
                <a:lnTo>
                  <a:pt x="5256566" y="2441619"/>
                </a:lnTo>
                <a:lnTo>
                  <a:pt x="5218820" y="2468652"/>
                </a:lnTo>
                <a:lnTo>
                  <a:pt x="5178137" y="2491480"/>
                </a:lnTo>
                <a:lnTo>
                  <a:pt x="5134833" y="2509787"/>
                </a:lnTo>
                <a:lnTo>
                  <a:pt x="5089226" y="2523256"/>
                </a:lnTo>
                <a:lnTo>
                  <a:pt x="5041633" y="2531570"/>
                </a:lnTo>
                <a:lnTo>
                  <a:pt x="4992370" y="2534412"/>
                </a:lnTo>
                <a:lnTo>
                  <a:pt x="0" y="2534412"/>
                </a:lnTo>
                <a:lnTo>
                  <a:pt x="0" y="0"/>
                </a:lnTo>
                <a:lnTo>
                  <a:pt x="4992370" y="0"/>
                </a:lnTo>
                <a:lnTo>
                  <a:pt x="5041633" y="2841"/>
                </a:lnTo>
                <a:lnTo>
                  <a:pt x="5089226" y="11155"/>
                </a:lnTo>
                <a:lnTo>
                  <a:pt x="5134833" y="24624"/>
                </a:lnTo>
                <a:lnTo>
                  <a:pt x="5178137" y="42931"/>
                </a:lnTo>
                <a:lnTo>
                  <a:pt x="5218820" y="65759"/>
                </a:lnTo>
                <a:lnTo>
                  <a:pt x="5256566" y="92792"/>
                </a:lnTo>
                <a:lnTo>
                  <a:pt x="5291058" y="123713"/>
                </a:lnTo>
                <a:lnTo>
                  <a:pt x="5321979" y="158205"/>
                </a:lnTo>
                <a:lnTo>
                  <a:pt x="5349012" y="195951"/>
                </a:lnTo>
                <a:lnTo>
                  <a:pt x="5371840" y="236634"/>
                </a:lnTo>
                <a:lnTo>
                  <a:pt x="5390147" y="279938"/>
                </a:lnTo>
                <a:lnTo>
                  <a:pt x="5403616" y="325545"/>
                </a:lnTo>
                <a:lnTo>
                  <a:pt x="5411930" y="373138"/>
                </a:lnTo>
                <a:lnTo>
                  <a:pt x="5414772" y="422401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20761" y="1022625"/>
            <a:ext cx="5187950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1839"/>
              </a:lnSpc>
              <a:spcBef>
                <a:spcPts val="95"/>
              </a:spcBef>
              <a:tabLst>
                <a:tab pos="184785" algn="l"/>
              </a:tabLst>
            </a:pPr>
            <a:r>
              <a:rPr sz="1600" b="1" spc="-170" dirty="0">
                <a:latin typeface="Verdana"/>
                <a:cs typeface="Verdana"/>
              </a:rPr>
              <a:t>Федеральный</a:t>
            </a:r>
            <a:r>
              <a:rPr sz="1600" b="1" spc="-80" dirty="0">
                <a:latin typeface="Verdana"/>
                <a:cs typeface="Verdana"/>
              </a:rPr>
              <a:t> </a:t>
            </a:r>
            <a:r>
              <a:rPr sz="1600" b="1" spc="-135" dirty="0">
                <a:latin typeface="Verdana"/>
                <a:cs typeface="Verdana"/>
              </a:rPr>
              <a:t>закон</a:t>
            </a:r>
            <a:r>
              <a:rPr sz="1600" b="1" spc="-95" dirty="0">
                <a:latin typeface="Verdana"/>
                <a:cs typeface="Verdana"/>
              </a:rPr>
              <a:t> </a:t>
            </a:r>
            <a:r>
              <a:rPr sz="1600" b="1" spc="-55" dirty="0">
                <a:latin typeface="Verdana"/>
                <a:cs typeface="Verdana"/>
              </a:rPr>
              <a:t>от</a:t>
            </a:r>
            <a:r>
              <a:rPr sz="1600" b="1" spc="-90" dirty="0">
                <a:latin typeface="Verdana"/>
                <a:cs typeface="Verdana"/>
              </a:rPr>
              <a:t> </a:t>
            </a:r>
            <a:r>
              <a:rPr sz="1600" b="1" spc="-260" dirty="0">
                <a:latin typeface="Verdana"/>
                <a:cs typeface="Verdana"/>
              </a:rPr>
              <a:t>28</a:t>
            </a:r>
            <a:r>
              <a:rPr sz="1600" b="1" spc="-80" dirty="0">
                <a:latin typeface="Verdana"/>
                <a:cs typeface="Verdana"/>
              </a:rPr>
              <a:t> </a:t>
            </a:r>
            <a:r>
              <a:rPr sz="1600" b="1" spc="-110" dirty="0">
                <a:latin typeface="Verdana"/>
                <a:cs typeface="Verdana"/>
              </a:rPr>
              <a:t>декабря</a:t>
            </a:r>
            <a:r>
              <a:rPr sz="1600" b="1" spc="-75" dirty="0">
                <a:latin typeface="Verdana"/>
                <a:cs typeface="Verdana"/>
              </a:rPr>
              <a:t> </a:t>
            </a:r>
            <a:r>
              <a:rPr sz="1600" b="1" spc="-260" dirty="0">
                <a:latin typeface="Verdana"/>
                <a:cs typeface="Verdana"/>
              </a:rPr>
              <a:t>2013</a:t>
            </a:r>
            <a:r>
              <a:rPr sz="1600" b="1" spc="-65" dirty="0">
                <a:latin typeface="Verdana"/>
                <a:cs typeface="Verdana"/>
              </a:rPr>
              <a:t> </a:t>
            </a:r>
            <a:r>
              <a:rPr sz="1600" b="1" spc="-185" dirty="0">
                <a:latin typeface="Verdana"/>
                <a:cs typeface="Verdana"/>
              </a:rPr>
              <a:t>г.</a:t>
            </a:r>
            <a:r>
              <a:rPr sz="1600" b="1" spc="-90" dirty="0">
                <a:latin typeface="Verdana"/>
                <a:cs typeface="Verdana"/>
              </a:rPr>
              <a:t> </a:t>
            </a:r>
            <a:r>
              <a:rPr lang="ru-RU" sz="1600" b="1" spc="-90" dirty="0" smtClean="0">
                <a:latin typeface="Verdana"/>
                <a:cs typeface="Verdana"/>
              </a:rPr>
              <a:t/>
            </a:r>
            <a:br>
              <a:rPr lang="ru-RU" sz="1600" b="1" spc="-90" dirty="0" smtClean="0">
                <a:latin typeface="Verdana"/>
                <a:cs typeface="Verdana"/>
              </a:rPr>
            </a:br>
            <a:r>
              <a:rPr lang="ru-RU" sz="1600" b="1" spc="-50" dirty="0" smtClean="0">
                <a:latin typeface="Verdana"/>
                <a:cs typeface="Verdana"/>
              </a:rPr>
              <a:t>№ </a:t>
            </a:r>
            <a:r>
              <a:rPr sz="1600" b="1" spc="-220" dirty="0" smtClean="0">
                <a:latin typeface="Verdana"/>
                <a:cs typeface="Verdana"/>
              </a:rPr>
              <a:t>442-</a:t>
            </a:r>
            <a:r>
              <a:rPr sz="1600" b="1" spc="-335" dirty="0" smtClean="0">
                <a:latin typeface="Verdana"/>
                <a:cs typeface="Verdana"/>
              </a:rPr>
              <a:t>ФЗ</a:t>
            </a:r>
            <a:r>
              <a:rPr sz="1600" b="1" spc="-45" dirty="0" smtClean="0">
                <a:latin typeface="Verdana"/>
                <a:cs typeface="Verdana"/>
              </a:rPr>
              <a:t> </a:t>
            </a:r>
            <a:endParaRPr lang="ru-RU" sz="1600" b="1" spc="-45" dirty="0" smtClean="0">
              <a:latin typeface="Verdana"/>
              <a:cs typeface="Verdana"/>
            </a:endParaRPr>
          </a:p>
          <a:p>
            <a:pPr marL="12700" algn="ctr">
              <a:lnSpc>
                <a:spcPts val="1839"/>
              </a:lnSpc>
              <a:spcBef>
                <a:spcPts val="95"/>
              </a:spcBef>
              <a:tabLst>
                <a:tab pos="184785" algn="l"/>
              </a:tabLst>
            </a:pPr>
            <a:r>
              <a:rPr lang="ru-RU" sz="1600" spc="-155" dirty="0" smtClean="0">
                <a:latin typeface="Verdana"/>
                <a:cs typeface="Verdana"/>
              </a:rPr>
              <a:t>«</a:t>
            </a:r>
            <a:r>
              <a:rPr lang="ru-RU" sz="1600" spc="-155" dirty="0">
                <a:latin typeface="Verdana"/>
                <a:cs typeface="Verdana"/>
              </a:rPr>
              <a:t>Об основах социального обслуживания граждан в Российской Федерации</a:t>
            </a:r>
            <a:r>
              <a:rPr lang="ru-RU" sz="1600" spc="-155" dirty="0" smtClean="0">
                <a:latin typeface="Verdana"/>
                <a:cs typeface="Verdana"/>
              </a:rPr>
              <a:t>»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8122" y="2038350"/>
            <a:ext cx="4946015" cy="122918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ts val="1760"/>
              </a:lnSpc>
              <a:spcBef>
                <a:spcPts val="285"/>
              </a:spcBef>
              <a:tabLst>
                <a:tab pos="184785" algn="l"/>
              </a:tabLst>
            </a:pPr>
            <a:r>
              <a:rPr lang="ru-RU" sz="1600" b="1" spc="-160" dirty="0">
                <a:latin typeface="Verdana"/>
                <a:cs typeface="Verdana"/>
              </a:rPr>
              <a:t>Федеральный закон от 31 июля </a:t>
            </a:r>
            <a:r>
              <a:rPr lang="ru-RU" sz="1600" b="1" spc="-160" dirty="0" smtClean="0">
                <a:latin typeface="Verdana"/>
                <a:cs typeface="Verdana"/>
              </a:rPr>
              <a:t>2020 г. </a:t>
            </a:r>
            <a:br>
              <a:rPr lang="ru-RU" sz="1600" b="1" spc="-160" dirty="0" smtClean="0">
                <a:latin typeface="Verdana"/>
                <a:cs typeface="Verdana"/>
              </a:rPr>
            </a:br>
            <a:r>
              <a:rPr lang="ru-RU" sz="1600" b="1" spc="-160" dirty="0" smtClean="0">
                <a:latin typeface="Verdana"/>
                <a:cs typeface="Verdana"/>
              </a:rPr>
              <a:t>№ </a:t>
            </a:r>
            <a:r>
              <a:rPr lang="ru-RU" sz="1600" b="1" spc="-160" dirty="0">
                <a:latin typeface="Verdana"/>
                <a:cs typeface="Verdana"/>
              </a:rPr>
              <a:t>248-ФЗ </a:t>
            </a:r>
            <a:endParaRPr lang="ru-RU" sz="1600" b="1" spc="-160" dirty="0" smtClean="0">
              <a:latin typeface="Verdana"/>
              <a:cs typeface="Verdana"/>
            </a:endParaRPr>
          </a:p>
          <a:p>
            <a:pPr marL="12065" marR="5080" algn="ctr">
              <a:lnSpc>
                <a:spcPts val="1760"/>
              </a:lnSpc>
              <a:spcBef>
                <a:spcPts val="285"/>
              </a:spcBef>
              <a:tabLst>
                <a:tab pos="184785" algn="l"/>
              </a:tabLst>
            </a:pPr>
            <a:r>
              <a:rPr lang="ru-RU" sz="1600" spc="-160" dirty="0" smtClean="0">
                <a:latin typeface="Verdana"/>
                <a:cs typeface="Verdana"/>
              </a:rPr>
              <a:t>«</a:t>
            </a:r>
            <a:r>
              <a:rPr lang="ru-RU" sz="1600" spc="-160" dirty="0">
                <a:latin typeface="Verdana"/>
                <a:cs typeface="Verdana"/>
              </a:rPr>
              <a:t>О государственном контроле (надзоре) и муниципальном </a:t>
            </a:r>
            <a:r>
              <a:rPr lang="ru-RU" sz="1600" spc="-160" dirty="0" smtClean="0">
                <a:latin typeface="Verdana"/>
                <a:cs typeface="Verdana"/>
              </a:rPr>
              <a:t>контроле </a:t>
            </a:r>
            <a:br>
              <a:rPr lang="ru-RU" sz="1600" spc="-160" dirty="0" smtClean="0">
                <a:latin typeface="Verdana"/>
                <a:cs typeface="Verdana"/>
              </a:rPr>
            </a:br>
            <a:r>
              <a:rPr lang="ru-RU" sz="1600" spc="-160" dirty="0" smtClean="0">
                <a:latin typeface="Verdana"/>
                <a:cs typeface="Verdana"/>
              </a:rPr>
              <a:t>в </a:t>
            </a:r>
            <a:r>
              <a:rPr lang="ru-RU" sz="1600" spc="-160" dirty="0">
                <a:latin typeface="Verdana"/>
                <a:cs typeface="Verdana"/>
              </a:rPr>
              <a:t>Российской Федерации»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8884" y="982787"/>
            <a:ext cx="3060700" cy="2387918"/>
            <a:chOff x="676655" y="1333500"/>
            <a:chExt cx="3060700" cy="3183890"/>
          </a:xfrm>
          <a:solidFill>
            <a:srgbClr val="337DAB"/>
          </a:solidFill>
        </p:grpSpPr>
        <p:sp>
          <p:nvSpPr>
            <p:cNvPr id="9" name="object 9"/>
            <p:cNvSpPr/>
            <p:nvPr/>
          </p:nvSpPr>
          <p:spPr>
            <a:xfrm>
              <a:off x="684275" y="1341120"/>
              <a:ext cx="3045460" cy="3168650"/>
            </a:xfrm>
            <a:custGeom>
              <a:avLst/>
              <a:gdLst/>
              <a:ahLst/>
              <a:cxnLst/>
              <a:rect l="l" t="t" r="r" b="b"/>
              <a:pathLst>
                <a:path w="3045460" h="3168650">
                  <a:moveTo>
                    <a:pt x="2537460" y="0"/>
                  </a:moveTo>
                  <a:lnTo>
                    <a:pt x="507504" y="0"/>
                  </a:lnTo>
                  <a:lnTo>
                    <a:pt x="458628" y="2323"/>
                  </a:lnTo>
                  <a:lnTo>
                    <a:pt x="411066" y="9150"/>
                  </a:lnTo>
                  <a:lnTo>
                    <a:pt x="365031" y="20269"/>
                  </a:lnTo>
                  <a:lnTo>
                    <a:pt x="320737" y="35467"/>
                  </a:lnTo>
                  <a:lnTo>
                    <a:pt x="278394" y="54532"/>
                  </a:lnTo>
                  <a:lnTo>
                    <a:pt x="238217" y="77251"/>
                  </a:lnTo>
                  <a:lnTo>
                    <a:pt x="200418" y="103410"/>
                  </a:lnTo>
                  <a:lnTo>
                    <a:pt x="165210" y="132799"/>
                  </a:lnTo>
                  <a:lnTo>
                    <a:pt x="132805" y="165203"/>
                  </a:lnTo>
                  <a:lnTo>
                    <a:pt x="103415" y="200410"/>
                  </a:lnTo>
                  <a:lnTo>
                    <a:pt x="77254" y="238208"/>
                  </a:lnTo>
                  <a:lnTo>
                    <a:pt x="54535" y="278384"/>
                  </a:lnTo>
                  <a:lnTo>
                    <a:pt x="35469" y="320726"/>
                  </a:lnTo>
                  <a:lnTo>
                    <a:pt x="20270" y="365020"/>
                  </a:lnTo>
                  <a:lnTo>
                    <a:pt x="9151" y="411054"/>
                  </a:lnTo>
                  <a:lnTo>
                    <a:pt x="2323" y="458615"/>
                  </a:lnTo>
                  <a:lnTo>
                    <a:pt x="0" y="507491"/>
                  </a:lnTo>
                  <a:lnTo>
                    <a:pt x="0" y="2660904"/>
                  </a:lnTo>
                  <a:lnTo>
                    <a:pt x="2323" y="2709780"/>
                  </a:lnTo>
                  <a:lnTo>
                    <a:pt x="9151" y="2757341"/>
                  </a:lnTo>
                  <a:lnTo>
                    <a:pt x="20270" y="2803375"/>
                  </a:lnTo>
                  <a:lnTo>
                    <a:pt x="35469" y="2847669"/>
                  </a:lnTo>
                  <a:lnTo>
                    <a:pt x="54535" y="2890011"/>
                  </a:lnTo>
                  <a:lnTo>
                    <a:pt x="77254" y="2930187"/>
                  </a:lnTo>
                  <a:lnTo>
                    <a:pt x="103415" y="2967985"/>
                  </a:lnTo>
                  <a:lnTo>
                    <a:pt x="132805" y="3003192"/>
                  </a:lnTo>
                  <a:lnTo>
                    <a:pt x="165210" y="3035596"/>
                  </a:lnTo>
                  <a:lnTo>
                    <a:pt x="200418" y="3064985"/>
                  </a:lnTo>
                  <a:lnTo>
                    <a:pt x="238217" y="3091144"/>
                  </a:lnTo>
                  <a:lnTo>
                    <a:pt x="278394" y="3113863"/>
                  </a:lnTo>
                  <a:lnTo>
                    <a:pt x="320737" y="3132928"/>
                  </a:lnTo>
                  <a:lnTo>
                    <a:pt x="365031" y="3148126"/>
                  </a:lnTo>
                  <a:lnTo>
                    <a:pt x="411066" y="3159245"/>
                  </a:lnTo>
                  <a:lnTo>
                    <a:pt x="458628" y="3166072"/>
                  </a:lnTo>
                  <a:lnTo>
                    <a:pt x="507504" y="3168396"/>
                  </a:lnTo>
                  <a:lnTo>
                    <a:pt x="2537460" y="3168396"/>
                  </a:lnTo>
                  <a:lnTo>
                    <a:pt x="2586336" y="3166072"/>
                  </a:lnTo>
                  <a:lnTo>
                    <a:pt x="2633897" y="3159245"/>
                  </a:lnTo>
                  <a:lnTo>
                    <a:pt x="2679931" y="3148126"/>
                  </a:lnTo>
                  <a:lnTo>
                    <a:pt x="2724225" y="3132928"/>
                  </a:lnTo>
                  <a:lnTo>
                    <a:pt x="2766567" y="3113863"/>
                  </a:lnTo>
                  <a:lnTo>
                    <a:pt x="2806743" y="3091144"/>
                  </a:lnTo>
                  <a:lnTo>
                    <a:pt x="2844541" y="3064985"/>
                  </a:lnTo>
                  <a:lnTo>
                    <a:pt x="2879748" y="3035596"/>
                  </a:lnTo>
                  <a:lnTo>
                    <a:pt x="2912152" y="3003192"/>
                  </a:lnTo>
                  <a:lnTo>
                    <a:pt x="2941541" y="2967985"/>
                  </a:lnTo>
                  <a:lnTo>
                    <a:pt x="2967700" y="2930187"/>
                  </a:lnTo>
                  <a:lnTo>
                    <a:pt x="2990419" y="2890011"/>
                  </a:lnTo>
                  <a:lnTo>
                    <a:pt x="3009484" y="2847669"/>
                  </a:lnTo>
                  <a:lnTo>
                    <a:pt x="3024682" y="2803375"/>
                  </a:lnTo>
                  <a:lnTo>
                    <a:pt x="3035801" y="2757341"/>
                  </a:lnTo>
                  <a:lnTo>
                    <a:pt x="3042628" y="2709780"/>
                  </a:lnTo>
                  <a:lnTo>
                    <a:pt x="3044952" y="2660904"/>
                  </a:lnTo>
                  <a:lnTo>
                    <a:pt x="3044952" y="507491"/>
                  </a:lnTo>
                  <a:lnTo>
                    <a:pt x="3042628" y="458615"/>
                  </a:lnTo>
                  <a:lnTo>
                    <a:pt x="3035801" y="411054"/>
                  </a:lnTo>
                  <a:lnTo>
                    <a:pt x="3024682" y="365020"/>
                  </a:lnTo>
                  <a:lnTo>
                    <a:pt x="3009484" y="320726"/>
                  </a:lnTo>
                  <a:lnTo>
                    <a:pt x="2990419" y="278384"/>
                  </a:lnTo>
                  <a:lnTo>
                    <a:pt x="2967700" y="238208"/>
                  </a:lnTo>
                  <a:lnTo>
                    <a:pt x="2941541" y="200410"/>
                  </a:lnTo>
                  <a:lnTo>
                    <a:pt x="2912152" y="165203"/>
                  </a:lnTo>
                  <a:lnTo>
                    <a:pt x="2879748" y="132799"/>
                  </a:lnTo>
                  <a:lnTo>
                    <a:pt x="2844541" y="103410"/>
                  </a:lnTo>
                  <a:lnTo>
                    <a:pt x="2806743" y="77251"/>
                  </a:lnTo>
                  <a:lnTo>
                    <a:pt x="2766567" y="54532"/>
                  </a:lnTo>
                  <a:lnTo>
                    <a:pt x="2724225" y="35467"/>
                  </a:lnTo>
                  <a:lnTo>
                    <a:pt x="2679931" y="20269"/>
                  </a:lnTo>
                  <a:lnTo>
                    <a:pt x="2633897" y="9150"/>
                  </a:lnTo>
                  <a:lnTo>
                    <a:pt x="2586336" y="2323"/>
                  </a:lnTo>
                  <a:lnTo>
                    <a:pt x="253746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4275" y="1341120"/>
              <a:ext cx="3045460" cy="3168650"/>
            </a:xfrm>
            <a:custGeom>
              <a:avLst/>
              <a:gdLst/>
              <a:ahLst/>
              <a:cxnLst/>
              <a:rect l="l" t="t" r="r" b="b"/>
              <a:pathLst>
                <a:path w="3045460" h="3168650">
                  <a:moveTo>
                    <a:pt x="0" y="507491"/>
                  </a:moveTo>
                  <a:lnTo>
                    <a:pt x="2323" y="458615"/>
                  </a:lnTo>
                  <a:lnTo>
                    <a:pt x="9151" y="411054"/>
                  </a:lnTo>
                  <a:lnTo>
                    <a:pt x="20270" y="365020"/>
                  </a:lnTo>
                  <a:lnTo>
                    <a:pt x="35469" y="320726"/>
                  </a:lnTo>
                  <a:lnTo>
                    <a:pt x="54535" y="278384"/>
                  </a:lnTo>
                  <a:lnTo>
                    <a:pt x="77254" y="238208"/>
                  </a:lnTo>
                  <a:lnTo>
                    <a:pt x="103415" y="200410"/>
                  </a:lnTo>
                  <a:lnTo>
                    <a:pt x="132805" y="165203"/>
                  </a:lnTo>
                  <a:lnTo>
                    <a:pt x="165210" y="132799"/>
                  </a:lnTo>
                  <a:lnTo>
                    <a:pt x="200418" y="103410"/>
                  </a:lnTo>
                  <a:lnTo>
                    <a:pt x="238217" y="77251"/>
                  </a:lnTo>
                  <a:lnTo>
                    <a:pt x="278394" y="54532"/>
                  </a:lnTo>
                  <a:lnTo>
                    <a:pt x="320737" y="35467"/>
                  </a:lnTo>
                  <a:lnTo>
                    <a:pt x="365031" y="20269"/>
                  </a:lnTo>
                  <a:lnTo>
                    <a:pt x="411066" y="9150"/>
                  </a:lnTo>
                  <a:lnTo>
                    <a:pt x="458628" y="2323"/>
                  </a:lnTo>
                  <a:lnTo>
                    <a:pt x="507504" y="0"/>
                  </a:lnTo>
                  <a:lnTo>
                    <a:pt x="2537460" y="0"/>
                  </a:lnTo>
                  <a:lnTo>
                    <a:pt x="2586336" y="2323"/>
                  </a:lnTo>
                  <a:lnTo>
                    <a:pt x="2633897" y="9150"/>
                  </a:lnTo>
                  <a:lnTo>
                    <a:pt x="2679931" y="20269"/>
                  </a:lnTo>
                  <a:lnTo>
                    <a:pt x="2724225" y="35467"/>
                  </a:lnTo>
                  <a:lnTo>
                    <a:pt x="2766567" y="54532"/>
                  </a:lnTo>
                  <a:lnTo>
                    <a:pt x="2806743" y="77251"/>
                  </a:lnTo>
                  <a:lnTo>
                    <a:pt x="2844541" y="103410"/>
                  </a:lnTo>
                  <a:lnTo>
                    <a:pt x="2879748" y="132799"/>
                  </a:lnTo>
                  <a:lnTo>
                    <a:pt x="2912152" y="165203"/>
                  </a:lnTo>
                  <a:lnTo>
                    <a:pt x="2941541" y="200410"/>
                  </a:lnTo>
                  <a:lnTo>
                    <a:pt x="2967700" y="238208"/>
                  </a:lnTo>
                  <a:lnTo>
                    <a:pt x="2990419" y="278384"/>
                  </a:lnTo>
                  <a:lnTo>
                    <a:pt x="3009484" y="320726"/>
                  </a:lnTo>
                  <a:lnTo>
                    <a:pt x="3024682" y="365020"/>
                  </a:lnTo>
                  <a:lnTo>
                    <a:pt x="3035801" y="411054"/>
                  </a:lnTo>
                  <a:lnTo>
                    <a:pt x="3042628" y="458615"/>
                  </a:lnTo>
                  <a:lnTo>
                    <a:pt x="3044952" y="507491"/>
                  </a:lnTo>
                  <a:lnTo>
                    <a:pt x="3044952" y="2660904"/>
                  </a:lnTo>
                  <a:lnTo>
                    <a:pt x="3042628" y="2709780"/>
                  </a:lnTo>
                  <a:lnTo>
                    <a:pt x="3035801" y="2757341"/>
                  </a:lnTo>
                  <a:lnTo>
                    <a:pt x="3024682" y="2803375"/>
                  </a:lnTo>
                  <a:lnTo>
                    <a:pt x="3009484" y="2847669"/>
                  </a:lnTo>
                  <a:lnTo>
                    <a:pt x="2990419" y="2890011"/>
                  </a:lnTo>
                  <a:lnTo>
                    <a:pt x="2967700" y="2930187"/>
                  </a:lnTo>
                  <a:lnTo>
                    <a:pt x="2941541" y="2967985"/>
                  </a:lnTo>
                  <a:lnTo>
                    <a:pt x="2912152" y="3003192"/>
                  </a:lnTo>
                  <a:lnTo>
                    <a:pt x="2879748" y="3035596"/>
                  </a:lnTo>
                  <a:lnTo>
                    <a:pt x="2844541" y="3064985"/>
                  </a:lnTo>
                  <a:lnTo>
                    <a:pt x="2806743" y="3091144"/>
                  </a:lnTo>
                  <a:lnTo>
                    <a:pt x="2766567" y="3113863"/>
                  </a:lnTo>
                  <a:lnTo>
                    <a:pt x="2724225" y="3132928"/>
                  </a:lnTo>
                  <a:lnTo>
                    <a:pt x="2679931" y="3148126"/>
                  </a:lnTo>
                  <a:lnTo>
                    <a:pt x="2633897" y="3159245"/>
                  </a:lnTo>
                  <a:lnTo>
                    <a:pt x="2586336" y="3166072"/>
                  </a:lnTo>
                  <a:lnTo>
                    <a:pt x="2537460" y="3168396"/>
                  </a:lnTo>
                  <a:lnTo>
                    <a:pt x="507504" y="3168396"/>
                  </a:lnTo>
                  <a:lnTo>
                    <a:pt x="458628" y="3166072"/>
                  </a:lnTo>
                  <a:lnTo>
                    <a:pt x="411066" y="3159245"/>
                  </a:lnTo>
                  <a:lnTo>
                    <a:pt x="365031" y="3148126"/>
                  </a:lnTo>
                  <a:lnTo>
                    <a:pt x="320737" y="3132928"/>
                  </a:lnTo>
                  <a:lnTo>
                    <a:pt x="278394" y="3113863"/>
                  </a:lnTo>
                  <a:lnTo>
                    <a:pt x="238217" y="3091144"/>
                  </a:lnTo>
                  <a:lnTo>
                    <a:pt x="200418" y="3064985"/>
                  </a:lnTo>
                  <a:lnTo>
                    <a:pt x="165210" y="3035596"/>
                  </a:lnTo>
                  <a:lnTo>
                    <a:pt x="132805" y="3003192"/>
                  </a:lnTo>
                  <a:lnTo>
                    <a:pt x="103415" y="2967985"/>
                  </a:lnTo>
                  <a:lnTo>
                    <a:pt x="77254" y="2930187"/>
                  </a:lnTo>
                  <a:lnTo>
                    <a:pt x="54535" y="2890011"/>
                  </a:lnTo>
                  <a:lnTo>
                    <a:pt x="35469" y="2847669"/>
                  </a:lnTo>
                  <a:lnTo>
                    <a:pt x="20270" y="2803375"/>
                  </a:lnTo>
                  <a:lnTo>
                    <a:pt x="9151" y="2757341"/>
                  </a:lnTo>
                  <a:lnTo>
                    <a:pt x="2323" y="2709780"/>
                  </a:lnTo>
                  <a:lnTo>
                    <a:pt x="0" y="2660904"/>
                  </a:lnTo>
                  <a:lnTo>
                    <a:pt x="0" y="507491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1" y="1078169"/>
            <a:ext cx="2666999" cy="2232021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184150">
              <a:lnSpc>
                <a:spcPts val="2870"/>
              </a:lnSpc>
              <a:spcBef>
                <a:spcPts val="405"/>
              </a:spcBef>
            </a:pPr>
            <a:r>
              <a:rPr sz="2600" b="0" spc="200" dirty="0">
                <a:solidFill>
                  <a:srgbClr val="FFFFFF"/>
                </a:solidFill>
                <a:latin typeface="Tahoma"/>
                <a:cs typeface="Tahoma"/>
              </a:rPr>
              <a:t>Социальное </a:t>
            </a:r>
            <a:r>
              <a:rPr sz="2600" b="0" spc="170" dirty="0">
                <a:solidFill>
                  <a:srgbClr val="FFFFFF"/>
                </a:solidFill>
                <a:latin typeface="Tahoma"/>
                <a:cs typeface="Tahoma"/>
              </a:rPr>
              <a:t>обслуживание</a:t>
            </a:r>
            <a:endParaRPr sz="2600" dirty="0">
              <a:latin typeface="Tahoma"/>
              <a:cs typeface="Tahoma"/>
            </a:endParaRPr>
          </a:p>
          <a:p>
            <a:pPr marL="265430">
              <a:lnSpc>
                <a:spcPts val="2825"/>
              </a:lnSpc>
            </a:pPr>
            <a:r>
              <a:rPr lang="ru-RU" sz="2600" b="0" spc="180" dirty="0" smtClean="0">
                <a:solidFill>
                  <a:srgbClr val="FFFFFF"/>
                </a:solidFill>
                <a:latin typeface="Tahoma"/>
                <a:cs typeface="Tahoma"/>
              </a:rPr>
              <a:t>граждан  на </a:t>
            </a:r>
            <a:r>
              <a:rPr lang="ru-RU" sz="2600" b="0" spc="220" dirty="0" smtClean="0">
                <a:solidFill>
                  <a:srgbClr val="FFFFFF"/>
                </a:solidFill>
                <a:latin typeface="Tahoma"/>
                <a:cs typeface="Tahoma"/>
              </a:rPr>
              <a:t>территории Ростовской области</a:t>
            </a:r>
            <a:endParaRPr sz="2600" dirty="0">
              <a:latin typeface="Tahoma"/>
              <a:cs typeface="Tahom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38350"/>
            <a:ext cx="2720701" cy="15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599" y="304988"/>
            <a:ext cx="7902301" cy="415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устранению недостатков, выявленных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независимой оценки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4191930"/>
            <a:ext cx="58326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992" y="819150"/>
            <a:ext cx="79258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" indent="0" algn="ctr">
              <a:buFont typeface="Georgia" pitchFamily="18" charset="0"/>
              <a:buNone/>
            </a:pPr>
            <a:endParaRPr lang="ru-RU" sz="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" indent="0" algn="ctr">
              <a:buFont typeface="Georgia" pitchFamily="18" charset="0"/>
              <a:buNone/>
            </a:pPr>
            <a:endParaRPr lang="ru-RU" sz="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Разработка и реализация планов мероприятий на 3-х летний период:</a:t>
            </a:r>
          </a:p>
          <a:p>
            <a:pPr marL="4572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планах предусмотрены конкретные мероприятия по повышению качества условий предоставления услуг: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приобретение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основного оборудования и мягкого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инвентаря, 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капитальных и текущих ремонтов зданий, 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дооборудование помещений и прилегающих территорий,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обучение сотрудников.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Рассмотрение результатов независимой оценки на </a:t>
            </a:r>
          </a:p>
          <a:p>
            <a:pPr marL="4572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заседаниях коллегии министерства труда и социального развития Ростовской области с последующим поощрением руководителей, набравших наибольшее количество баллов.</a:t>
            </a:r>
          </a:p>
          <a:p>
            <a:pPr marL="45720"/>
            <a:endParaRPr lang="ru-RU" sz="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Анализ результатов оценки текущего периода по отношению к результатами предыдущих лет, принятие мер в случае ухудшения значения показателя.</a:t>
            </a:r>
          </a:p>
        </p:txBody>
      </p:sp>
      <p:pic>
        <p:nvPicPr>
          <p:cNvPr id="15" name="Picture 5" descr="C:\Users\Беззапонная\Desktop\Безымянный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/>
          <a:stretch/>
        </p:blipFill>
        <p:spPr bwMode="auto">
          <a:xfrm>
            <a:off x="7620000" y="3615006"/>
            <a:ext cx="1243905" cy="122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599" y="304988"/>
            <a:ext cx="7902301" cy="415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независимой оценке качества условий оказания услуг организациями 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сфере социального обслуживания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4191930"/>
            <a:ext cx="58326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992" y="1352550"/>
            <a:ext cx="869848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Единственным достоверным источником информации о независимой оценке является портал </a:t>
            </a:r>
            <a:r>
              <a:rPr lang="en-US" sz="2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www.</a:t>
            </a:r>
            <a:r>
              <a:rPr lang="ru-RU" sz="2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bus.gov.ru</a:t>
            </a:r>
            <a:endParaRPr lang="en-US" sz="25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" indent="0" algn="ctr">
              <a:buFont typeface="Georgia" pitchFamily="18" charset="0"/>
              <a:buNone/>
            </a:pPr>
            <a:endParaRPr lang="ru-RU" sz="4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Сведения об уполномоченном органе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ведения об общественном совете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нформация об организациях подлежащих оценке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нформация об организации-операторе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 результатах оценки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Публичный отчет Губернатора о результатах оценки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мероприятий по устранению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замечаний 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3147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тчеты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исполнении планов</a:t>
            </a:r>
          </a:p>
          <a:p>
            <a:pPr marL="331470" indent="-285750">
              <a:buFont typeface="Wingdings" panose="05000000000000000000" pitchFamily="2" charset="2"/>
              <a:buChar char="ü"/>
            </a:pPr>
            <a:endParaRPr lang="ru-RU" sz="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pic>
        <p:nvPicPr>
          <p:cNvPr id="2050" name="Picture 2" descr="C:\Users\Анна Морозова\Desktop\Снимо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750" r="22778"/>
          <a:stretch/>
        </p:blipFill>
        <p:spPr bwMode="auto">
          <a:xfrm>
            <a:off x="6172201" y="2190749"/>
            <a:ext cx="2739554" cy="28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696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5" y="133350"/>
            <a:ext cx="570291" cy="6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grpSp>
        <p:nvGrpSpPr>
          <p:cNvPr id="27" name="object 7"/>
          <p:cNvGrpSpPr/>
          <p:nvPr/>
        </p:nvGrpSpPr>
        <p:grpSpPr>
          <a:xfrm>
            <a:off x="4651735" y="1733550"/>
            <a:ext cx="4243482" cy="3263587"/>
            <a:chOff x="257421" y="2662605"/>
            <a:chExt cx="4251078" cy="3445967"/>
          </a:xfrm>
        </p:grpSpPr>
        <p:sp>
          <p:nvSpPr>
            <p:cNvPr id="28" name="object 8"/>
            <p:cNvSpPr/>
            <p:nvPr/>
          </p:nvSpPr>
          <p:spPr>
            <a:xfrm>
              <a:off x="257421" y="2662605"/>
              <a:ext cx="4249420" cy="3385185"/>
            </a:xfrm>
            <a:custGeom>
              <a:avLst/>
              <a:gdLst/>
              <a:ahLst/>
              <a:cxnLst/>
              <a:rect l="l" t="t" r="r" b="b"/>
              <a:pathLst>
                <a:path w="4249420" h="3385185">
                  <a:moveTo>
                    <a:pt x="3684778" y="0"/>
                  </a:moveTo>
                  <a:lnTo>
                    <a:pt x="564146" y="0"/>
                  </a:lnTo>
                  <a:lnTo>
                    <a:pt x="515470" y="2070"/>
                  </a:lnTo>
                  <a:lnTo>
                    <a:pt x="467943" y="8170"/>
                  </a:lnTo>
                  <a:lnTo>
                    <a:pt x="421735" y="18130"/>
                  </a:lnTo>
                  <a:lnTo>
                    <a:pt x="377016" y="31779"/>
                  </a:lnTo>
                  <a:lnTo>
                    <a:pt x="333954" y="48950"/>
                  </a:lnTo>
                  <a:lnTo>
                    <a:pt x="292720" y="69471"/>
                  </a:lnTo>
                  <a:lnTo>
                    <a:pt x="253483" y="93175"/>
                  </a:lnTo>
                  <a:lnTo>
                    <a:pt x="216411" y="119891"/>
                  </a:lnTo>
                  <a:lnTo>
                    <a:pt x="181674" y="149450"/>
                  </a:lnTo>
                  <a:lnTo>
                    <a:pt x="149442" y="181682"/>
                  </a:lnTo>
                  <a:lnTo>
                    <a:pt x="119884" y="216419"/>
                  </a:lnTo>
                  <a:lnTo>
                    <a:pt x="93169" y="253491"/>
                  </a:lnTo>
                  <a:lnTo>
                    <a:pt x="69467" y="292727"/>
                  </a:lnTo>
                  <a:lnTo>
                    <a:pt x="48946" y="333960"/>
                  </a:lnTo>
                  <a:lnTo>
                    <a:pt x="31777" y="377020"/>
                  </a:lnTo>
                  <a:lnTo>
                    <a:pt x="18128" y="421736"/>
                  </a:lnTo>
                  <a:lnTo>
                    <a:pt x="8170" y="467940"/>
                  </a:lnTo>
                  <a:lnTo>
                    <a:pt x="2070" y="515462"/>
                  </a:lnTo>
                  <a:lnTo>
                    <a:pt x="0" y="564134"/>
                  </a:lnTo>
                  <a:lnTo>
                    <a:pt x="0" y="2820670"/>
                  </a:lnTo>
                  <a:lnTo>
                    <a:pt x="2070" y="2869344"/>
                  </a:lnTo>
                  <a:lnTo>
                    <a:pt x="8170" y="2916869"/>
                  </a:lnTo>
                  <a:lnTo>
                    <a:pt x="18128" y="2963076"/>
                  </a:lnTo>
                  <a:lnTo>
                    <a:pt x="31777" y="3007793"/>
                  </a:lnTo>
                  <a:lnTo>
                    <a:pt x="48946" y="3050854"/>
                  </a:lnTo>
                  <a:lnTo>
                    <a:pt x="69467" y="3092087"/>
                  </a:lnTo>
                  <a:lnTo>
                    <a:pt x="93169" y="3131324"/>
                  </a:lnTo>
                  <a:lnTo>
                    <a:pt x="119884" y="3168395"/>
                  </a:lnTo>
                  <a:lnTo>
                    <a:pt x="149442" y="3203131"/>
                  </a:lnTo>
                  <a:lnTo>
                    <a:pt x="181674" y="3235362"/>
                  </a:lnTo>
                  <a:lnTo>
                    <a:pt x="216411" y="3264920"/>
                  </a:lnTo>
                  <a:lnTo>
                    <a:pt x="253483" y="3291635"/>
                  </a:lnTo>
                  <a:lnTo>
                    <a:pt x="292720" y="3315337"/>
                  </a:lnTo>
                  <a:lnTo>
                    <a:pt x="333954" y="3335857"/>
                  </a:lnTo>
                  <a:lnTo>
                    <a:pt x="377016" y="3353026"/>
                  </a:lnTo>
                  <a:lnTo>
                    <a:pt x="421735" y="3366675"/>
                  </a:lnTo>
                  <a:lnTo>
                    <a:pt x="467943" y="3376633"/>
                  </a:lnTo>
                  <a:lnTo>
                    <a:pt x="515470" y="3382733"/>
                  </a:lnTo>
                  <a:lnTo>
                    <a:pt x="564146" y="3384804"/>
                  </a:lnTo>
                  <a:lnTo>
                    <a:pt x="3684778" y="3384804"/>
                  </a:lnTo>
                  <a:lnTo>
                    <a:pt x="3733449" y="3382733"/>
                  </a:lnTo>
                  <a:lnTo>
                    <a:pt x="3780971" y="3376633"/>
                  </a:lnTo>
                  <a:lnTo>
                    <a:pt x="3827175" y="3366675"/>
                  </a:lnTo>
                  <a:lnTo>
                    <a:pt x="3871891" y="3353026"/>
                  </a:lnTo>
                  <a:lnTo>
                    <a:pt x="3914951" y="3335857"/>
                  </a:lnTo>
                  <a:lnTo>
                    <a:pt x="3956184" y="3315337"/>
                  </a:lnTo>
                  <a:lnTo>
                    <a:pt x="3995420" y="3291635"/>
                  </a:lnTo>
                  <a:lnTo>
                    <a:pt x="4032492" y="3264920"/>
                  </a:lnTo>
                  <a:lnTo>
                    <a:pt x="4067229" y="3235362"/>
                  </a:lnTo>
                  <a:lnTo>
                    <a:pt x="4099461" y="3203131"/>
                  </a:lnTo>
                  <a:lnTo>
                    <a:pt x="4129020" y="3168395"/>
                  </a:lnTo>
                  <a:lnTo>
                    <a:pt x="4155736" y="3131324"/>
                  </a:lnTo>
                  <a:lnTo>
                    <a:pt x="4179440" y="3092087"/>
                  </a:lnTo>
                  <a:lnTo>
                    <a:pt x="4199961" y="3050854"/>
                  </a:lnTo>
                  <a:lnTo>
                    <a:pt x="4217132" y="3007793"/>
                  </a:lnTo>
                  <a:lnTo>
                    <a:pt x="4230781" y="2963076"/>
                  </a:lnTo>
                  <a:lnTo>
                    <a:pt x="4240741" y="2916869"/>
                  </a:lnTo>
                  <a:lnTo>
                    <a:pt x="4246841" y="2869344"/>
                  </a:lnTo>
                  <a:lnTo>
                    <a:pt x="4248912" y="2820670"/>
                  </a:lnTo>
                  <a:lnTo>
                    <a:pt x="4248912" y="564134"/>
                  </a:lnTo>
                  <a:lnTo>
                    <a:pt x="4246841" y="515462"/>
                  </a:lnTo>
                  <a:lnTo>
                    <a:pt x="4240741" y="467940"/>
                  </a:lnTo>
                  <a:lnTo>
                    <a:pt x="4230781" y="421736"/>
                  </a:lnTo>
                  <a:lnTo>
                    <a:pt x="4217132" y="377020"/>
                  </a:lnTo>
                  <a:lnTo>
                    <a:pt x="4199961" y="333960"/>
                  </a:lnTo>
                  <a:lnTo>
                    <a:pt x="4179440" y="292727"/>
                  </a:lnTo>
                  <a:lnTo>
                    <a:pt x="4155736" y="253491"/>
                  </a:lnTo>
                  <a:lnTo>
                    <a:pt x="4129020" y="216419"/>
                  </a:lnTo>
                  <a:lnTo>
                    <a:pt x="4099461" y="181682"/>
                  </a:lnTo>
                  <a:lnTo>
                    <a:pt x="4067229" y="149450"/>
                  </a:lnTo>
                  <a:lnTo>
                    <a:pt x="4032492" y="119891"/>
                  </a:lnTo>
                  <a:lnTo>
                    <a:pt x="3995420" y="93175"/>
                  </a:lnTo>
                  <a:lnTo>
                    <a:pt x="3956184" y="69471"/>
                  </a:lnTo>
                  <a:lnTo>
                    <a:pt x="3914951" y="48950"/>
                  </a:lnTo>
                  <a:lnTo>
                    <a:pt x="3871891" y="31779"/>
                  </a:lnTo>
                  <a:lnTo>
                    <a:pt x="3827175" y="18130"/>
                  </a:lnTo>
                  <a:lnTo>
                    <a:pt x="3780971" y="8170"/>
                  </a:lnTo>
                  <a:lnTo>
                    <a:pt x="3733449" y="2070"/>
                  </a:lnTo>
                  <a:lnTo>
                    <a:pt x="3684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259079" y="2723387"/>
              <a:ext cx="4249420" cy="3385185"/>
            </a:xfrm>
            <a:custGeom>
              <a:avLst/>
              <a:gdLst/>
              <a:ahLst/>
              <a:cxnLst/>
              <a:rect l="l" t="t" r="r" b="b"/>
              <a:pathLst>
                <a:path w="4249420" h="3385185">
                  <a:moveTo>
                    <a:pt x="0" y="564134"/>
                  </a:moveTo>
                  <a:lnTo>
                    <a:pt x="2070" y="515462"/>
                  </a:lnTo>
                  <a:lnTo>
                    <a:pt x="8170" y="467940"/>
                  </a:lnTo>
                  <a:lnTo>
                    <a:pt x="18128" y="421736"/>
                  </a:lnTo>
                  <a:lnTo>
                    <a:pt x="31777" y="377020"/>
                  </a:lnTo>
                  <a:lnTo>
                    <a:pt x="48946" y="333960"/>
                  </a:lnTo>
                  <a:lnTo>
                    <a:pt x="69467" y="292727"/>
                  </a:lnTo>
                  <a:lnTo>
                    <a:pt x="93169" y="253491"/>
                  </a:lnTo>
                  <a:lnTo>
                    <a:pt x="119884" y="216419"/>
                  </a:lnTo>
                  <a:lnTo>
                    <a:pt x="149442" y="181682"/>
                  </a:lnTo>
                  <a:lnTo>
                    <a:pt x="181674" y="149450"/>
                  </a:lnTo>
                  <a:lnTo>
                    <a:pt x="216411" y="119891"/>
                  </a:lnTo>
                  <a:lnTo>
                    <a:pt x="253483" y="93175"/>
                  </a:lnTo>
                  <a:lnTo>
                    <a:pt x="292720" y="69471"/>
                  </a:lnTo>
                  <a:lnTo>
                    <a:pt x="333954" y="48950"/>
                  </a:lnTo>
                  <a:lnTo>
                    <a:pt x="377016" y="31779"/>
                  </a:lnTo>
                  <a:lnTo>
                    <a:pt x="421735" y="18130"/>
                  </a:lnTo>
                  <a:lnTo>
                    <a:pt x="467943" y="8170"/>
                  </a:lnTo>
                  <a:lnTo>
                    <a:pt x="515470" y="2070"/>
                  </a:lnTo>
                  <a:lnTo>
                    <a:pt x="564146" y="0"/>
                  </a:lnTo>
                  <a:lnTo>
                    <a:pt x="3684778" y="0"/>
                  </a:lnTo>
                  <a:lnTo>
                    <a:pt x="3733449" y="2070"/>
                  </a:lnTo>
                  <a:lnTo>
                    <a:pt x="3780971" y="8170"/>
                  </a:lnTo>
                  <a:lnTo>
                    <a:pt x="3827175" y="18130"/>
                  </a:lnTo>
                  <a:lnTo>
                    <a:pt x="3871891" y="31779"/>
                  </a:lnTo>
                  <a:lnTo>
                    <a:pt x="3914951" y="48950"/>
                  </a:lnTo>
                  <a:lnTo>
                    <a:pt x="3956184" y="69471"/>
                  </a:lnTo>
                  <a:lnTo>
                    <a:pt x="3995420" y="93175"/>
                  </a:lnTo>
                  <a:lnTo>
                    <a:pt x="4032492" y="119891"/>
                  </a:lnTo>
                  <a:lnTo>
                    <a:pt x="4067229" y="149450"/>
                  </a:lnTo>
                  <a:lnTo>
                    <a:pt x="4099461" y="181682"/>
                  </a:lnTo>
                  <a:lnTo>
                    <a:pt x="4129020" y="216419"/>
                  </a:lnTo>
                  <a:lnTo>
                    <a:pt x="4155736" y="253491"/>
                  </a:lnTo>
                  <a:lnTo>
                    <a:pt x="4179440" y="292727"/>
                  </a:lnTo>
                  <a:lnTo>
                    <a:pt x="4199961" y="333960"/>
                  </a:lnTo>
                  <a:lnTo>
                    <a:pt x="4217132" y="377020"/>
                  </a:lnTo>
                  <a:lnTo>
                    <a:pt x="4230781" y="421736"/>
                  </a:lnTo>
                  <a:lnTo>
                    <a:pt x="4240741" y="467940"/>
                  </a:lnTo>
                  <a:lnTo>
                    <a:pt x="4246841" y="515462"/>
                  </a:lnTo>
                  <a:lnTo>
                    <a:pt x="4248912" y="564134"/>
                  </a:lnTo>
                  <a:lnTo>
                    <a:pt x="4248912" y="2820670"/>
                  </a:lnTo>
                  <a:lnTo>
                    <a:pt x="4246841" y="2869344"/>
                  </a:lnTo>
                  <a:lnTo>
                    <a:pt x="4240741" y="2916869"/>
                  </a:lnTo>
                  <a:lnTo>
                    <a:pt x="4230781" y="2963076"/>
                  </a:lnTo>
                  <a:lnTo>
                    <a:pt x="4217132" y="3007793"/>
                  </a:lnTo>
                  <a:lnTo>
                    <a:pt x="4199961" y="3050854"/>
                  </a:lnTo>
                  <a:lnTo>
                    <a:pt x="4179440" y="3092087"/>
                  </a:lnTo>
                  <a:lnTo>
                    <a:pt x="4155736" y="3131324"/>
                  </a:lnTo>
                  <a:lnTo>
                    <a:pt x="4129020" y="3168395"/>
                  </a:lnTo>
                  <a:lnTo>
                    <a:pt x="4099461" y="3203131"/>
                  </a:lnTo>
                  <a:lnTo>
                    <a:pt x="4067229" y="3235362"/>
                  </a:lnTo>
                  <a:lnTo>
                    <a:pt x="4032492" y="3264920"/>
                  </a:lnTo>
                  <a:lnTo>
                    <a:pt x="3995420" y="3291635"/>
                  </a:lnTo>
                  <a:lnTo>
                    <a:pt x="3956184" y="3315337"/>
                  </a:lnTo>
                  <a:lnTo>
                    <a:pt x="3914951" y="3335857"/>
                  </a:lnTo>
                  <a:lnTo>
                    <a:pt x="3871891" y="3353026"/>
                  </a:lnTo>
                  <a:lnTo>
                    <a:pt x="3827175" y="3366675"/>
                  </a:lnTo>
                  <a:lnTo>
                    <a:pt x="3780971" y="3376633"/>
                  </a:lnTo>
                  <a:lnTo>
                    <a:pt x="3733449" y="3382733"/>
                  </a:lnTo>
                  <a:lnTo>
                    <a:pt x="3684778" y="3384804"/>
                  </a:lnTo>
                  <a:lnTo>
                    <a:pt x="564146" y="3384804"/>
                  </a:lnTo>
                  <a:lnTo>
                    <a:pt x="515470" y="3382733"/>
                  </a:lnTo>
                  <a:lnTo>
                    <a:pt x="467943" y="3376633"/>
                  </a:lnTo>
                  <a:lnTo>
                    <a:pt x="421735" y="3366675"/>
                  </a:lnTo>
                  <a:lnTo>
                    <a:pt x="377016" y="3353026"/>
                  </a:lnTo>
                  <a:lnTo>
                    <a:pt x="333954" y="3335857"/>
                  </a:lnTo>
                  <a:lnTo>
                    <a:pt x="292720" y="3315337"/>
                  </a:lnTo>
                  <a:lnTo>
                    <a:pt x="253483" y="3291635"/>
                  </a:lnTo>
                  <a:lnTo>
                    <a:pt x="216411" y="3264920"/>
                  </a:lnTo>
                  <a:lnTo>
                    <a:pt x="181674" y="3235362"/>
                  </a:lnTo>
                  <a:lnTo>
                    <a:pt x="149442" y="3203131"/>
                  </a:lnTo>
                  <a:lnTo>
                    <a:pt x="119884" y="3168395"/>
                  </a:lnTo>
                  <a:lnTo>
                    <a:pt x="93169" y="3131324"/>
                  </a:lnTo>
                  <a:lnTo>
                    <a:pt x="69467" y="3092087"/>
                  </a:lnTo>
                  <a:lnTo>
                    <a:pt x="48946" y="3050854"/>
                  </a:lnTo>
                  <a:lnTo>
                    <a:pt x="31777" y="3007793"/>
                  </a:lnTo>
                  <a:lnTo>
                    <a:pt x="18128" y="2963076"/>
                  </a:lnTo>
                  <a:lnTo>
                    <a:pt x="8170" y="2916869"/>
                  </a:lnTo>
                  <a:lnTo>
                    <a:pt x="2070" y="2869344"/>
                  </a:lnTo>
                  <a:lnTo>
                    <a:pt x="0" y="2820670"/>
                  </a:lnTo>
                  <a:lnTo>
                    <a:pt x="0" y="564134"/>
                  </a:lnTo>
                  <a:close/>
                </a:path>
              </a:pathLst>
            </a:custGeom>
            <a:ln w="15239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"/>
          <p:cNvGrpSpPr/>
          <p:nvPr/>
        </p:nvGrpSpPr>
        <p:grpSpPr>
          <a:xfrm>
            <a:off x="693773" y="358319"/>
            <a:ext cx="8061257" cy="949212"/>
            <a:chOff x="1187195" y="477011"/>
            <a:chExt cx="7705725" cy="1152525"/>
          </a:xfrm>
        </p:grpSpPr>
        <p:sp>
          <p:nvSpPr>
            <p:cNvPr id="4" name="object 4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2000" y="468249"/>
            <a:ext cx="8001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060"/>
                </a:solidFill>
                <a:latin typeface="Tahoma"/>
                <a:cs typeface="Tahoma"/>
              </a:rPr>
              <a:t>Государственный</a:t>
            </a:r>
            <a:r>
              <a:rPr sz="1800" b="1" spc="-7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02060"/>
                </a:solidFill>
                <a:latin typeface="Tahoma"/>
                <a:cs typeface="Tahoma"/>
              </a:rPr>
              <a:t>контроль</a:t>
            </a:r>
            <a:r>
              <a:rPr sz="1800" b="1" spc="-7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800" b="1" spc="-150" dirty="0">
                <a:solidFill>
                  <a:srgbClr val="002060"/>
                </a:solidFill>
                <a:latin typeface="Tahoma"/>
                <a:cs typeface="Tahoma"/>
              </a:rPr>
              <a:t>в</a:t>
            </a:r>
            <a:r>
              <a:rPr sz="1800" b="1" spc="-5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800" b="1" spc="110" dirty="0">
                <a:solidFill>
                  <a:srgbClr val="002060"/>
                </a:solidFill>
                <a:latin typeface="Tahoma"/>
                <a:cs typeface="Tahoma"/>
              </a:rPr>
              <a:t>сфере</a:t>
            </a:r>
            <a:r>
              <a:rPr sz="1800" b="1" spc="-5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Tahoma"/>
                <a:cs typeface="Tahoma"/>
              </a:rPr>
              <a:t>социального обслуживания</a:t>
            </a:r>
            <a:endParaRPr sz="1800" dirty="0">
              <a:solidFill>
                <a:srgbClr val="002060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800000"/>
                </a:solidFill>
                <a:latin typeface="Tahoma"/>
                <a:cs typeface="Tahoma"/>
              </a:rPr>
              <a:t>(с</a:t>
            </a:r>
            <a:r>
              <a:rPr sz="1800" b="1" spc="3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800000"/>
                </a:solidFill>
                <a:latin typeface="Tahoma"/>
                <a:cs typeface="Tahoma"/>
              </a:rPr>
              <a:t>01.07.2021</a:t>
            </a:r>
            <a:r>
              <a:rPr sz="1800" b="1" spc="60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Tahoma"/>
                <a:cs typeface="Tahoma"/>
              </a:rPr>
              <a:t>года)</a:t>
            </a:r>
            <a:endParaRPr sz="1800" dirty="0">
              <a:solidFill>
                <a:srgbClr val="800000"/>
              </a:solidFill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1459" y="1791115"/>
            <a:ext cx="4257040" cy="3219035"/>
            <a:chOff x="251459" y="2715767"/>
            <a:chExt cx="4264660" cy="3400425"/>
          </a:xfrm>
        </p:grpSpPr>
        <p:sp>
          <p:nvSpPr>
            <p:cNvPr id="8" name="object 8"/>
            <p:cNvSpPr/>
            <p:nvPr/>
          </p:nvSpPr>
          <p:spPr>
            <a:xfrm>
              <a:off x="259079" y="2723387"/>
              <a:ext cx="4249420" cy="3385185"/>
            </a:xfrm>
            <a:custGeom>
              <a:avLst/>
              <a:gdLst/>
              <a:ahLst/>
              <a:cxnLst/>
              <a:rect l="l" t="t" r="r" b="b"/>
              <a:pathLst>
                <a:path w="4249420" h="3385185">
                  <a:moveTo>
                    <a:pt x="3684778" y="0"/>
                  </a:moveTo>
                  <a:lnTo>
                    <a:pt x="564146" y="0"/>
                  </a:lnTo>
                  <a:lnTo>
                    <a:pt x="515470" y="2070"/>
                  </a:lnTo>
                  <a:lnTo>
                    <a:pt x="467943" y="8170"/>
                  </a:lnTo>
                  <a:lnTo>
                    <a:pt x="421735" y="18130"/>
                  </a:lnTo>
                  <a:lnTo>
                    <a:pt x="377016" y="31779"/>
                  </a:lnTo>
                  <a:lnTo>
                    <a:pt x="333954" y="48950"/>
                  </a:lnTo>
                  <a:lnTo>
                    <a:pt x="292720" y="69471"/>
                  </a:lnTo>
                  <a:lnTo>
                    <a:pt x="253483" y="93175"/>
                  </a:lnTo>
                  <a:lnTo>
                    <a:pt x="216411" y="119891"/>
                  </a:lnTo>
                  <a:lnTo>
                    <a:pt x="181674" y="149450"/>
                  </a:lnTo>
                  <a:lnTo>
                    <a:pt x="149442" y="181682"/>
                  </a:lnTo>
                  <a:lnTo>
                    <a:pt x="119884" y="216419"/>
                  </a:lnTo>
                  <a:lnTo>
                    <a:pt x="93169" y="253491"/>
                  </a:lnTo>
                  <a:lnTo>
                    <a:pt x="69467" y="292727"/>
                  </a:lnTo>
                  <a:lnTo>
                    <a:pt x="48946" y="333960"/>
                  </a:lnTo>
                  <a:lnTo>
                    <a:pt x="31777" y="377020"/>
                  </a:lnTo>
                  <a:lnTo>
                    <a:pt x="18128" y="421736"/>
                  </a:lnTo>
                  <a:lnTo>
                    <a:pt x="8170" y="467940"/>
                  </a:lnTo>
                  <a:lnTo>
                    <a:pt x="2070" y="515462"/>
                  </a:lnTo>
                  <a:lnTo>
                    <a:pt x="0" y="564134"/>
                  </a:lnTo>
                  <a:lnTo>
                    <a:pt x="0" y="2820670"/>
                  </a:lnTo>
                  <a:lnTo>
                    <a:pt x="2070" y="2869344"/>
                  </a:lnTo>
                  <a:lnTo>
                    <a:pt x="8170" y="2916869"/>
                  </a:lnTo>
                  <a:lnTo>
                    <a:pt x="18128" y="2963076"/>
                  </a:lnTo>
                  <a:lnTo>
                    <a:pt x="31777" y="3007793"/>
                  </a:lnTo>
                  <a:lnTo>
                    <a:pt x="48946" y="3050854"/>
                  </a:lnTo>
                  <a:lnTo>
                    <a:pt x="69467" y="3092087"/>
                  </a:lnTo>
                  <a:lnTo>
                    <a:pt x="93169" y="3131324"/>
                  </a:lnTo>
                  <a:lnTo>
                    <a:pt x="119884" y="3168395"/>
                  </a:lnTo>
                  <a:lnTo>
                    <a:pt x="149442" y="3203131"/>
                  </a:lnTo>
                  <a:lnTo>
                    <a:pt x="181674" y="3235362"/>
                  </a:lnTo>
                  <a:lnTo>
                    <a:pt x="216411" y="3264920"/>
                  </a:lnTo>
                  <a:lnTo>
                    <a:pt x="253483" y="3291635"/>
                  </a:lnTo>
                  <a:lnTo>
                    <a:pt x="292720" y="3315337"/>
                  </a:lnTo>
                  <a:lnTo>
                    <a:pt x="333954" y="3335857"/>
                  </a:lnTo>
                  <a:lnTo>
                    <a:pt x="377016" y="3353026"/>
                  </a:lnTo>
                  <a:lnTo>
                    <a:pt x="421735" y="3366675"/>
                  </a:lnTo>
                  <a:lnTo>
                    <a:pt x="467943" y="3376633"/>
                  </a:lnTo>
                  <a:lnTo>
                    <a:pt x="515470" y="3382733"/>
                  </a:lnTo>
                  <a:lnTo>
                    <a:pt x="564146" y="3384804"/>
                  </a:lnTo>
                  <a:lnTo>
                    <a:pt x="3684778" y="3384804"/>
                  </a:lnTo>
                  <a:lnTo>
                    <a:pt x="3733449" y="3382733"/>
                  </a:lnTo>
                  <a:lnTo>
                    <a:pt x="3780971" y="3376633"/>
                  </a:lnTo>
                  <a:lnTo>
                    <a:pt x="3827175" y="3366675"/>
                  </a:lnTo>
                  <a:lnTo>
                    <a:pt x="3871891" y="3353026"/>
                  </a:lnTo>
                  <a:lnTo>
                    <a:pt x="3914951" y="3335857"/>
                  </a:lnTo>
                  <a:lnTo>
                    <a:pt x="3956184" y="3315337"/>
                  </a:lnTo>
                  <a:lnTo>
                    <a:pt x="3995420" y="3291635"/>
                  </a:lnTo>
                  <a:lnTo>
                    <a:pt x="4032492" y="3264920"/>
                  </a:lnTo>
                  <a:lnTo>
                    <a:pt x="4067229" y="3235362"/>
                  </a:lnTo>
                  <a:lnTo>
                    <a:pt x="4099461" y="3203131"/>
                  </a:lnTo>
                  <a:lnTo>
                    <a:pt x="4129020" y="3168395"/>
                  </a:lnTo>
                  <a:lnTo>
                    <a:pt x="4155736" y="3131324"/>
                  </a:lnTo>
                  <a:lnTo>
                    <a:pt x="4179440" y="3092087"/>
                  </a:lnTo>
                  <a:lnTo>
                    <a:pt x="4199961" y="3050854"/>
                  </a:lnTo>
                  <a:lnTo>
                    <a:pt x="4217132" y="3007793"/>
                  </a:lnTo>
                  <a:lnTo>
                    <a:pt x="4230781" y="2963076"/>
                  </a:lnTo>
                  <a:lnTo>
                    <a:pt x="4240741" y="2916869"/>
                  </a:lnTo>
                  <a:lnTo>
                    <a:pt x="4246841" y="2869344"/>
                  </a:lnTo>
                  <a:lnTo>
                    <a:pt x="4248912" y="2820670"/>
                  </a:lnTo>
                  <a:lnTo>
                    <a:pt x="4248912" y="564134"/>
                  </a:lnTo>
                  <a:lnTo>
                    <a:pt x="4246841" y="515462"/>
                  </a:lnTo>
                  <a:lnTo>
                    <a:pt x="4240741" y="467940"/>
                  </a:lnTo>
                  <a:lnTo>
                    <a:pt x="4230781" y="421736"/>
                  </a:lnTo>
                  <a:lnTo>
                    <a:pt x="4217132" y="377020"/>
                  </a:lnTo>
                  <a:lnTo>
                    <a:pt x="4199961" y="333960"/>
                  </a:lnTo>
                  <a:lnTo>
                    <a:pt x="4179440" y="292727"/>
                  </a:lnTo>
                  <a:lnTo>
                    <a:pt x="4155736" y="253491"/>
                  </a:lnTo>
                  <a:lnTo>
                    <a:pt x="4129020" y="216419"/>
                  </a:lnTo>
                  <a:lnTo>
                    <a:pt x="4099461" y="181682"/>
                  </a:lnTo>
                  <a:lnTo>
                    <a:pt x="4067229" y="149450"/>
                  </a:lnTo>
                  <a:lnTo>
                    <a:pt x="4032492" y="119891"/>
                  </a:lnTo>
                  <a:lnTo>
                    <a:pt x="3995420" y="93175"/>
                  </a:lnTo>
                  <a:lnTo>
                    <a:pt x="3956184" y="69471"/>
                  </a:lnTo>
                  <a:lnTo>
                    <a:pt x="3914951" y="48950"/>
                  </a:lnTo>
                  <a:lnTo>
                    <a:pt x="3871891" y="31779"/>
                  </a:lnTo>
                  <a:lnTo>
                    <a:pt x="3827175" y="18130"/>
                  </a:lnTo>
                  <a:lnTo>
                    <a:pt x="3780971" y="8170"/>
                  </a:lnTo>
                  <a:lnTo>
                    <a:pt x="3733449" y="2070"/>
                  </a:lnTo>
                  <a:lnTo>
                    <a:pt x="3684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079" y="2723387"/>
              <a:ext cx="4249420" cy="3385185"/>
            </a:xfrm>
            <a:custGeom>
              <a:avLst/>
              <a:gdLst/>
              <a:ahLst/>
              <a:cxnLst/>
              <a:rect l="l" t="t" r="r" b="b"/>
              <a:pathLst>
                <a:path w="4249420" h="3385185">
                  <a:moveTo>
                    <a:pt x="0" y="564134"/>
                  </a:moveTo>
                  <a:lnTo>
                    <a:pt x="2070" y="515462"/>
                  </a:lnTo>
                  <a:lnTo>
                    <a:pt x="8170" y="467940"/>
                  </a:lnTo>
                  <a:lnTo>
                    <a:pt x="18128" y="421736"/>
                  </a:lnTo>
                  <a:lnTo>
                    <a:pt x="31777" y="377020"/>
                  </a:lnTo>
                  <a:lnTo>
                    <a:pt x="48946" y="333960"/>
                  </a:lnTo>
                  <a:lnTo>
                    <a:pt x="69467" y="292727"/>
                  </a:lnTo>
                  <a:lnTo>
                    <a:pt x="93169" y="253491"/>
                  </a:lnTo>
                  <a:lnTo>
                    <a:pt x="119884" y="216419"/>
                  </a:lnTo>
                  <a:lnTo>
                    <a:pt x="149442" y="181682"/>
                  </a:lnTo>
                  <a:lnTo>
                    <a:pt x="181674" y="149450"/>
                  </a:lnTo>
                  <a:lnTo>
                    <a:pt x="216411" y="119891"/>
                  </a:lnTo>
                  <a:lnTo>
                    <a:pt x="253483" y="93175"/>
                  </a:lnTo>
                  <a:lnTo>
                    <a:pt x="292720" y="69471"/>
                  </a:lnTo>
                  <a:lnTo>
                    <a:pt x="333954" y="48950"/>
                  </a:lnTo>
                  <a:lnTo>
                    <a:pt x="377016" y="31779"/>
                  </a:lnTo>
                  <a:lnTo>
                    <a:pt x="421735" y="18130"/>
                  </a:lnTo>
                  <a:lnTo>
                    <a:pt x="467943" y="8170"/>
                  </a:lnTo>
                  <a:lnTo>
                    <a:pt x="515470" y="2070"/>
                  </a:lnTo>
                  <a:lnTo>
                    <a:pt x="564146" y="0"/>
                  </a:lnTo>
                  <a:lnTo>
                    <a:pt x="3684778" y="0"/>
                  </a:lnTo>
                  <a:lnTo>
                    <a:pt x="3733449" y="2070"/>
                  </a:lnTo>
                  <a:lnTo>
                    <a:pt x="3780971" y="8170"/>
                  </a:lnTo>
                  <a:lnTo>
                    <a:pt x="3827175" y="18130"/>
                  </a:lnTo>
                  <a:lnTo>
                    <a:pt x="3871891" y="31779"/>
                  </a:lnTo>
                  <a:lnTo>
                    <a:pt x="3914951" y="48950"/>
                  </a:lnTo>
                  <a:lnTo>
                    <a:pt x="3956184" y="69471"/>
                  </a:lnTo>
                  <a:lnTo>
                    <a:pt x="3995420" y="93175"/>
                  </a:lnTo>
                  <a:lnTo>
                    <a:pt x="4032492" y="119891"/>
                  </a:lnTo>
                  <a:lnTo>
                    <a:pt x="4067229" y="149450"/>
                  </a:lnTo>
                  <a:lnTo>
                    <a:pt x="4099461" y="181682"/>
                  </a:lnTo>
                  <a:lnTo>
                    <a:pt x="4129020" y="216419"/>
                  </a:lnTo>
                  <a:lnTo>
                    <a:pt x="4155736" y="253491"/>
                  </a:lnTo>
                  <a:lnTo>
                    <a:pt x="4179440" y="292727"/>
                  </a:lnTo>
                  <a:lnTo>
                    <a:pt x="4199961" y="333960"/>
                  </a:lnTo>
                  <a:lnTo>
                    <a:pt x="4217132" y="377020"/>
                  </a:lnTo>
                  <a:lnTo>
                    <a:pt x="4230781" y="421736"/>
                  </a:lnTo>
                  <a:lnTo>
                    <a:pt x="4240741" y="467940"/>
                  </a:lnTo>
                  <a:lnTo>
                    <a:pt x="4246841" y="515462"/>
                  </a:lnTo>
                  <a:lnTo>
                    <a:pt x="4248912" y="564134"/>
                  </a:lnTo>
                  <a:lnTo>
                    <a:pt x="4248912" y="2820670"/>
                  </a:lnTo>
                  <a:lnTo>
                    <a:pt x="4246841" y="2869344"/>
                  </a:lnTo>
                  <a:lnTo>
                    <a:pt x="4240741" y="2916869"/>
                  </a:lnTo>
                  <a:lnTo>
                    <a:pt x="4230781" y="2963076"/>
                  </a:lnTo>
                  <a:lnTo>
                    <a:pt x="4217132" y="3007793"/>
                  </a:lnTo>
                  <a:lnTo>
                    <a:pt x="4199961" y="3050854"/>
                  </a:lnTo>
                  <a:lnTo>
                    <a:pt x="4179440" y="3092087"/>
                  </a:lnTo>
                  <a:lnTo>
                    <a:pt x="4155736" y="3131324"/>
                  </a:lnTo>
                  <a:lnTo>
                    <a:pt x="4129020" y="3168395"/>
                  </a:lnTo>
                  <a:lnTo>
                    <a:pt x="4099461" y="3203131"/>
                  </a:lnTo>
                  <a:lnTo>
                    <a:pt x="4067229" y="3235362"/>
                  </a:lnTo>
                  <a:lnTo>
                    <a:pt x="4032492" y="3264920"/>
                  </a:lnTo>
                  <a:lnTo>
                    <a:pt x="3995420" y="3291635"/>
                  </a:lnTo>
                  <a:lnTo>
                    <a:pt x="3956184" y="3315337"/>
                  </a:lnTo>
                  <a:lnTo>
                    <a:pt x="3914951" y="3335857"/>
                  </a:lnTo>
                  <a:lnTo>
                    <a:pt x="3871891" y="3353026"/>
                  </a:lnTo>
                  <a:lnTo>
                    <a:pt x="3827175" y="3366675"/>
                  </a:lnTo>
                  <a:lnTo>
                    <a:pt x="3780971" y="3376633"/>
                  </a:lnTo>
                  <a:lnTo>
                    <a:pt x="3733449" y="3382733"/>
                  </a:lnTo>
                  <a:lnTo>
                    <a:pt x="3684778" y="3384804"/>
                  </a:lnTo>
                  <a:lnTo>
                    <a:pt x="564146" y="3384804"/>
                  </a:lnTo>
                  <a:lnTo>
                    <a:pt x="515470" y="3382733"/>
                  </a:lnTo>
                  <a:lnTo>
                    <a:pt x="467943" y="3376633"/>
                  </a:lnTo>
                  <a:lnTo>
                    <a:pt x="421735" y="3366675"/>
                  </a:lnTo>
                  <a:lnTo>
                    <a:pt x="377016" y="3353026"/>
                  </a:lnTo>
                  <a:lnTo>
                    <a:pt x="333954" y="3335857"/>
                  </a:lnTo>
                  <a:lnTo>
                    <a:pt x="292720" y="3315337"/>
                  </a:lnTo>
                  <a:lnTo>
                    <a:pt x="253483" y="3291635"/>
                  </a:lnTo>
                  <a:lnTo>
                    <a:pt x="216411" y="3264920"/>
                  </a:lnTo>
                  <a:lnTo>
                    <a:pt x="181674" y="3235362"/>
                  </a:lnTo>
                  <a:lnTo>
                    <a:pt x="149442" y="3203131"/>
                  </a:lnTo>
                  <a:lnTo>
                    <a:pt x="119884" y="3168395"/>
                  </a:lnTo>
                  <a:lnTo>
                    <a:pt x="93169" y="3131324"/>
                  </a:lnTo>
                  <a:lnTo>
                    <a:pt x="69467" y="3092087"/>
                  </a:lnTo>
                  <a:lnTo>
                    <a:pt x="48946" y="3050854"/>
                  </a:lnTo>
                  <a:lnTo>
                    <a:pt x="31777" y="3007793"/>
                  </a:lnTo>
                  <a:lnTo>
                    <a:pt x="18128" y="2963076"/>
                  </a:lnTo>
                  <a:lnTo>
                    <a:pt x="8170" y="2916869"/>
                  </a:lnTo>
                  <a:lnTo>
                    <a:pt x="2070" y="2869344"/>
                  </a:lnTo>
                  <a:lnTo>
                    <a:pt x="0" y="2820670"/>
                  </a:lnTo>
                  <a:lnTo>
                    <a:pt x="0" y="564134"/>
                  </a:lnTo>
                  <a:close/>
                </a:path>
              </a:pathLst>
            </a:custGeom>
            <a:ln w="15239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62500" y="1939659"/>
            <a:ext cx="4129407" cy="3334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60" dirty="0" smtClean="0">
                <a:solidFill>
                  <a:srgbClr val="800000"/>
                </a:solidFill>
                <a:latin typeface="Tahoma"/>
                <a:cs typeface="Tahoma"/>
              </a:rPr>
              <a:t>Региональный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lang="ru-RU" sz="1000" b="1" spc="60" dirty="0">
              <a:solidFill>
                <a:srgbClr val="FF0000"/>
              </a:solidFill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ea typeface="Calibri"/>
                <a:cs typeface="Times New Roman"/>
              </a:rPr>
              <a:t>Министерство труда и социального развития Ростовской области</a:t>
            </a:r>
            <a:endParaRPr lang="ru-RU" b="1" spc="6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lang="ru-RU" sz="800" b="1" spc="6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065" marR="5080" algn="ctr">
              <a:spcBef>
                <a:spcPts val="100"/>
              </a:spcBef>
            </a:pPr>
            <a:r>
              <a:rPr lang="ru-RU" b="1" dirty="0" smtClean="0">
                <a:solidFill>
                  <a:srgbClr val="00B0F0"/>
                </a:solidFill>
                <a:ea typeface="Calibri"/>
              </a:rPr>
              <a:t>из числа негосударственных </a:t>
            </a:r>
            <a:r>
              <a:rPr lang="ru-RU" b="1" dirty="0">
                <a:solidFill>
                  <a:srgbClr val="00B0F0"/>
                </a:solidFill>
                <a:ea typeface="Calibri"/>
              </a:rPr>
              <a:t>(коммерческих и некоммерческих) организаций социального обслуживания и </a:t>
            </a:r>
            <a:r>
              <a:rPr lang="ru-RU" b="1" dirty="0" smtClean="0">
                <a:solidFill>
                  <a:srgbClr val="00B0F0"/>
                </a:solidFill>
                <a:ea typeface="Calibri"/>
              </a:rPr>
              <a:t>ИП</a:t>
            </a:r>
            <a:endParaRPr lang="ru-RU" b="1" spc="60" dirty="0" smtClean="0">
              <a:solidFill>
                <a:srgbClr val="00B0F0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lang="ru-RU" sz="800" b="1" spc="6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ea typeface="Calibri"/>
              </a:rPr>
              <a:t>постановление </a:t>
            </a:r>
            <a:r>
              <a:rPr lang="ru-RU" b="1" dirty="0">
                <a:ea typeface="Calibri"/>
              </a:rPr>
              <a:t>Правительства </a:t>
            </a:r>
            <a:r>
              <a:rPr lang="ru-RU" b="1" dirty="0" smtClean="0">
                <a:ea typeface="Calibri"/>
              </a:rPr>
              <a:t>РО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ea typeface="Calibri"/>
              </a:rPr>
              <a:t>от </a:t>
            </a:r>
            <a:r>
              <a:rPr lang="ru-RU" dirty="0">
                <a:ea typeface="Calibri"/>
              </a:rPr>
              <a:t>26.07.2021 </a:t>
            </a:r>
            <a:r>
              <a:rPr lang="ru-RU" b="1" dirty="0">
                <a:ea typeface="Calibri"/>
              </a:rPr>
              <a:t>№ </a:t>
            </a:r>
            <a:r>
              <a:rPr lang="ru-RU" b="1" dirty="0" smtClean="0">
                <a:ea typeface="Calibri"/>
              </a:rPr>
              <a:t>595</a:t>
            </a:r>
            <a:r>
              <a:rPr lang="ru-RU" dirty="0" smtClean="0">
                <a:ea typeface="Calibri"/>
              </a:rPr>
              <a:t> </a:t>
            </a:r>
            <a:endParaRPr lang="ru-RU" b="1" spc="6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lang="ru-RU" b="1" spc="6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4" name="object 15"/>
          <p:cNvSpPr txBox="1"/>
          <p:nvPr/>
        </p:nvSpPr>
        <p:spPr>
          <a:xfrm>
            <a:off x="251472" y="1925684"/>
            <a:ext cx="4249420" cy="3292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60" dirty="0" smtClean="0">
                <a:solidFill>
                  <a:srgbClr val="800000"/>
                </a:solidFill>
                <a:latin typeface="Tahoma"/>
                <a:cs typeface="Tahoma"/>
              </a:rPr>
              <a:t>Федеральный </a:t>
            </a: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ea typeface="Calibri"/>
              <a:cs typeface="Times New Roman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Государственная инспекция труда </a:t>
            </a: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 </a:t>
            </a:r>
            <a:r>
              <a:rPr lang="ru-RU" b="1" dirty="0" smtClean="0">
                <a:ea typeface="Calibri"/>
                <a:cs typeface="Times New Roman"/>
              </a:rPr>
              <a:t>         в Ростовской области</a:t>
            </a: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endParaRPr lang="ru-RU" sz="1000" b="1" spc="60" dirty="0">
              <a:solidFill>
                <a:srgbClr val="FF0000"/>
              </a:solidFill>
              <a:latin typeface="Tahoma"/>
              <a:cs typeface="Times New Roman"/>
            </a:endParaRPr>
          </a:p>
          <a:p>
            <a:pPr indent="1800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F0"/>
                </a:solidFill>
                <a:ea typeface="Calibri"/>
              </a:rPr>
              <a:t>в отношении организаций социального </a:t>
            </a:r>
            <a:r>
              <a:rPr lang="ru-RU" b="1" dirty="0">
                <a:solidFill>
                  <a:srgbClr val="00B0F0"/>
                </a:solidFill>
                <a:ea typeface="Calibri"/>
              </a:rPr>
              <a:t>обслуживания субъекта РФ</a:t>
            </a:r>
            <a:endParaRPr lang="ru-RU" b="1" spc="60" dirty="0" smtClean="0">
              <a:solidFill>
                <a:srgbClr val="00B0F0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lang="ru-RU" sz="3200" b="1" spc="6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ea typeface="Calibri"/>
              </a:rPr>
              <a:t>постановление </a:t>
            </a:r>
            <a:r>
              <a:rPr lang="ru-RU" b="1" dirty="0">
                <a:ea typeface="Calibri"/>
              </a:rPr>
              <a:t>Правительства РФ</a:t>
            </a:r>
            <a:r>
              <a:rPr lang="ru-RU" dirty="0">
                <a:ea typeface="Calibri"/>
              </a:rPr>
              <a:t> </a:t>
            </a:r>
            <a:endParaRPr lang="ru-RU" dirty="0" smtClean="0">
              <a:ea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ea typeface="Calibri"/>
              </a:rPr>
              <a:t>от 25.06.2021 </a:t>
            </a:r>
            <a:r>
              <a:rPr lang="ru-RU" b="1" dirty="0">
                <a:ea typeface="Calibri"/>
              </a:rPr>
              <a:t>№ 999</a:t>
            </a:r>
            <a:endParaRPr lang="ru-RU" b="1" spc="6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lang="ru-RU" b="1" spc="6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5" name="object 19"/>
          <p:cNvSpPr/>
          <p:nvPr/>
        </p:nvSpPr>
        <p:spPr>
          <a:xfrm>
            <a:off x="2971800" y="1336634"/>
            <a:ext cx="1041148" cy="431421"/>
          </a:xfrm>
          <a:custGeom>
            <a:avLst/>
            <a:gdLst/>
            <a:ahLst/>
            <a:cxnLst/>
            <a:rect l="l" t="t" r="r" b="b"/>
            <a:pathLst>
              <a:path w="778510" h="1004569">
                <a:moveTo>
                  <a:pt x="523620" y="0"/>
                </a:moveTo>
                <a:lnTo>
                  <a:pt x="127381" y="674751"/>
                </a:lnTo>
                <a:lnTo>
                  <a:pt x="0" y="599948"/>
                </a:lnTo>
                <a:lnTo>
                  <a:pt x="105156" y="1004315"/>
                </a:lnTo>
                <a:lnTo>
                  <a:pt x="509524" y="899033"/>
                </a:lnTo>
                <a:lnTo>
                  <a:pt x="382143" y="824357"/>
                </a:lnTo>
                <a:lnTo>
                  <a:pt x="778382" y="149605"/>
                </a:lnTo>
                <a:lnTo>
                  <a:pt x="523620" y="0"/>
                </a:lnTo>
                <a:close/>
              </a:path>
            </a:pathLst>
          </a:custGeom>
          <a:solidFill>
            <a:srgbClr val="63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1"/>
          <p:cNvSpPr/>
          <p:nvPr/>
        </p:nvSpPr>
        <p:spPr>
          <a:xfrm>
            <a:off x="5105400" y="1336634"/>
            <a:ext cx="1023608" cy="443098"/>
          </a:xfrm>
          <a:custGeom>
            <a:avLst/>
            <a:gdLst/>
            <a:ahLst/>
            <a:cxnLst/>
            <a:rect l="l" t="t" r="r" b="b"/>
            <a:pathLst>
              <a:path w="799465" h="1024255">
                <a:moveTo>
                  <a:pt x="250062" y="0"/>
                </a:moveTo>
                <a:lnTo>
                  <a:pt x="0" y="152019"/>
                </a:lnTo>
                <a:lnTo>
                  <a:pt x="424307" y="850011"/>
                </a:lnTo>
                <a:lnTo>
                  <a:pt x="299338" y="926084"/>
                </a:lnTo>
                <a:lnTo>
                  <a:pt x="701420" y="1024128"/>
                </a:lnTo>
                <a:lnTo>
                  <a:pt x="799338" y="622046"/>
                </a:lnTo>
                <a:lnTo>
                  <a:pt x="674369" y="698119"/>
                </a:lnTo>
                <a:lnTo>
                  <a:pt x="250062" y="0"/>
                </a:lnTo>
                <a:close/>
              </a:path>
            </a:pathLst>
          </a:custGeom>
          <a:solidFill>
            <a:srgbClr val="639AD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1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79137" y="1276350"/>
            <a:ext cx="8360063" cy="3581400"/>
          </a:xfrm>
          <a:prstGeom prst="rect">
            <a:avLst/>
          </a:prstGeom>
          <a:gradFill>
            <a:gsLst>
              <a:gs pos="2000">
                <a:srgbClr val="03D4A8">
                  <a:lumMod val="84000"/>
                  <a:lumOff val="16000"/>
                  <a:alpha val="83000"/>
                </a:srgbClr>
              </a:gs>
              <a:gs pos="45000">
                <a:srgbClr val="21D6E0">
                  <a:lumMod val="90000"/>
                  <a:lumOff val="10000"/>
                  <a:alpha val="70000"/>
                </a:srgbClr>
              </a:gs>
              <a:gs pos="98000">
                <a:srgbClr val="0087E6">
                  <a:lumMod val="70000"/>
                  <a:lumOff val="30000"/>
                  <a:alpha val="73000"/>
                </a:srgb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ko-KR" sz="1350" b="1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Областной закон № 222-ЗС </a:t>
            </a:r>
            <a:r>
              <a:rPr lang="ru-RU" altLang="ko-KR" sz="135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«О социальном обслуживании граждан в Ростовской области»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ko-KR" sz="1350" b="1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Федеральный закон от 24.11.1995 № 181-ФЗ </a:t>
            </a:r>
            <a:r>
              <a:rPr lang="ru-RU" altLang="ko-KR" sz="135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«О социальной защите инвалидов в Российской Федерации»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ko-KR" sz="1350" b="1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приказ Минтруда России от 17.11.2014 № 886н </a:t>
            </a:r>
            <a:r>
              <a:rPr lang="ru-RU" altLang="ko-KR" sz="135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«Об утверждении Порядка размещения на официальном сайте поставщика социальных услуг в информационно-телекоммуникационной сети «Интернет» и обновления информации об этом поставщике (в том числе содержания указанной информации и формы ее предоставления)»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ko-KR" sz="1350" b="1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приказ Минтруда России от 10.11.2014 № 874н </a:t>
            </a:r>
            <a:r>
              <a:rPr lang="ru-RU" altLang="ko-KR" sz="135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«О примерной форме договора о предоставлении социальных услуг, а также о форме индивидуальной программы предоставления социальных услуг»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ko-KR" sz="1350" b="1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приказ Минтруда России от 24.11.2014 № 940н </a:t>
            </a:r>
            <a:r>
              <a:rPr lang="ru-RU" altLang="ko-KR" sz="135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«Об утверждении Правил организации деятельности организаций социального обслуживания, их структурных подразделений»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ko-KR" sz="1350" b="1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приказ Минтруда России от 30.07.2015 № 527н </a:t>
            </a:r>
            <a:r>
              <a:rPr lang="ru-RU" altLang="ko-KR" sz="135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«Об утверждении Порядка обеспечения условий доступности для инвалидов объектов и предоставляемых услуг в сфере труда, занятости и социальной защиты населения, а также оказания им при этом необходимой помощи»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350" b="1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постановление </a:t>
            </a:r>
            <a:r>
              <a:rPr lang="ru-RU" sz="1350" b="1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Правительства РО от 27.11.2014 № 785 </a:t>
            </a:r>
            <a:r>
              <a:rPr lang="ru-RU" sz="135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«Об утверждении Порядка предоставления социальных услуг поставщиками социальных услуг»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ko-KR" sz="135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ko-KR" sz="135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grpSp>
        <p:nvGrpSpPr>
          <p:cNvPr id="6" name="object 3"/>
          <p:cNvGrpSpPr/>
          <p:nvPr/>
        </p:nvGrpSpPr>
        <p:grpSpPr>
          <a:xfrm>
            <a:off x="914400" y="228933"/>
            <a:ext cx="8061257" cy="841831"/>
            <a:chOff x="1187195" y="477011"/>
            <a:chExt cx="7705725" cy="1152525"/>
          </a:xfrm>
        </p:grpSpPr>
        <p:sp>
          <p:nvSpPr>
            <p:cNvPr id="7" name="object 4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r"/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r"/>
              <a:endParaRPr/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990600" y="360025"/>
            <a:ext cx="77724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Нормативные правовые акты, регулирующие </a:t>
            </a: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правоотношения </a:t>
            </a:r>
            <a:endParaRPr lang="ru-RU" b="1" dirty="0" smtClean="0">
              <a:solidFill>
                <a:srgbClr val="002060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сфере социального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обслуживания в Ростовской области</a:t>
            </a:r>
            <a:endParaRPr sz="18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151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Maxy\Desktop\пикЗ презент\yPsXPoUqd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05" y="1725891"/>
            <a:ext cx="2432396" cy="1068068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Заголовок 7">
            <a:extLst>
              <a:ext uri="{FF2B5EF4-FFF2-40B4-BE49-F238E27FC236}">
                <a16:creationId xmlns="" xmlns:a16="http://schemas.microsoft.com/office/drawing/2014/main" id="{2AE35C5F-5FF9-1354-1284-04570F59C299}"/>
              </a:ext>
            </a:extLst>
          </p:cNvPr>
          <p:cNvSpPr txBox="1">
            <a:spLocks/>
          </p:cNvSpPr>
          <p:nvPr/>
        </p:nvSpPr>
        <p:spPr>
          <a:xfrm>
            <a:off x="1447800" y="1671330"/>
            <a:ext cx="2563117" cy="113732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на </a:t>
            </a:r>
            <a:r>
              <a:rPr lang="ru-RU" b="1" dirty="0" smtClean="0">
                <a:solidFill>
                  <a:srgbClr val="002060"/>
                </a:solidFill>
              </a:rPr>
              <a:t>01.04.2024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</a:rPr>
              <a:t>118 </a:t>
            </a:r>
            <a:r>
              <a:rPr lang="ru-RU" b="1" dirty="0">
                <a:solidFill>
                  <a:srgbClr val="002060"/>
                </a:solidFill>
              </a:rPr>
              <a:t>объектов контроля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Google Shape;189;p12">
            <a:extLst>
              <a:ext uri="{FF2B5EF4-FFF2-40B4-BE49-F238E27FC236}">
                <a16:creationId xmlns="" xmlns:a16="http://schemas.microsoft.com/office/drawing/2014/main" id="{E49D83BC-9C45-ED17-2C56-029717D1CB33}"/>
              </a:ext>
            </a:extLst>
          </p:cNvPr>
          <p:cNvSpPr txBox="1">
            <a:spLocks/>
          </p:cNvSpPr>
          <p:nvPr/>
        </p:nvSpPr>
        <p:spPr>
          <a:xfrm>
            <a:off x="3208283" y="192013"/>
            <a:ext cx="5121289" cy="529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endParaRPr lang="ru-RU" altLang="ru-RU" sz="1700" dirty="0">
              <a:solidFill>
                <a:schemeClr val="bg1"/>
              </a:solidFill>
              <a:latin typeface="PlumbMediumC" pitchFamily="2" charset="0"/>
              <a:cs typeface="Arial" panose="020B0604020202020204" pitchFamily="34" charset="0"/>
            </a:endParaRPr>
          </a:p>
        </p:txBody>
      </p:sp>
      <p:sp>
        <p:nvSpPr>
          <p:cNvPr id="5" name="Заголовок 7">
            <a:extLst>
              <a:ext uri="{FF2B5EF4-FFF2-40B4-BE49-F238E27FC236}">
                <a16:creationId xmlns="" xmlns:a16="http://schemas.microsoft.com/office/drawing/2014/main" id="{B133B64B-7A43-832B-9AD8-E439F36F2D45}"/>
              </a:ext>
            </a:extLst>
          </p:cNvPr>
          <p:cNvSpPr txBox="1">
            <a:spLocks/>
          </p:cNvSpPr>
          <p:nvPr/>
        </p:nvSpPr>
        <p:spPr>
          <a:xfrm>
            <a:off x="1705525" y="627534"/>
            <a:ext cx="5791594" cy="77517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ea typeface="Calibri" panose="020F0502020204030204" pitchFamily="34" charset="0"/>
              </a:rPr>
              <a:t>Перечень объектов контроля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7">
            <a:extLst>
              <a:ext uri="{FF2B5EF4-FFF2-40B4-BE49-F238E27FC236}">
                <a16:creationId xmlns="" xmlns:a16="http://schemas.microsoft.com/office/drawing/2014/main" id="{0C3C49EE-19F5-4082-6C67-FEF0B758B903}"/>
              </a:ext>
            </a:extLst>
          </p:cNvPr>
          <p:cNvSpPr txBox="1">
            <a:spLocks/>
          </p:cNvSpPr>
          <p:nvPr/>
        </p:nvSpPr>
        <p:spPr>
          <a:xfrm>
            <a:off x="1295400" y="3350761"/>
            <a:ext cx="6629399" cy="129614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размещены </a:t>
            </a:r>
            <a:r>
              <a:rPr lang="ru-RU" sz="1800" dirty="0">
                <a:solidFill>
                  <a:schemeClr val="tx1"/>
                </a:solidFill>
              </a:rPr>
              <a:t>на официальном сайте  министерства </a:t>
            </a:r>
            <a:r>
              <a:rPr lang="en-US" sz="1800" b="1" u="sng" dirty="0">
                <a:solidFill>
                  <a:schemeClr val="bg1"/>
                </a:solidFill>
              </a:rPr>
              <a:t>https://</a:t>
            </a:r>
            <a:r>
              <a:rPr lang="en-US" sz="1800" b="1" u="sng" dirty="0" smtClean="0">
                <a:solidFill>
                  <a:schemeClr val="bg1"/>
                </a:solidFill>
              </a:rPr>
              <a:t>mintrud.donland.ru </a:t>
            </a:r>
            <a:endParaRPr lang="ru-RU" sz="1800" b="1" u="sng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в разделе </a:t>
            </a:r>
            <a:r>
              <a:rPr lang="ru-RU" sz="1800" b="1" dirty="0">
                <a:solidFill>
                  <a:schemeClr val="tx1"/>
                </a:solidFill>
              </a:rPr>
              <a:t>«Деятельность </a:t>
            </a:r>
            <a:r>
              <a:rPr lang="ru-RU" sz="1800" b="1" dirty="0" smtClean="0">
                <a:solidFill>
                  <a:schemeClr val="tx1"/>
                </a:solidFill>
              </a:rPr>
              <a:t>–</a:t>
            </a:r>
            <a:r>
              <a:rPr lang="en-US" sz="1800" b="1" dirty="0" smtClean="0">
                <a:solidFill>
                  <a:schemeClr val="tx1"/>
                </a:solidFill>
              </a:rPr>
              <a:t>&gt;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Региональный государственный контроль в сфере социального обслуживания)»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28A751F1-854B-2779-B616-498E5C6A0672}"/>
              </a:ext>
            </a:extLst>
          </p:cNvPr>
          <p:cNvSpPr/>
          <p:nvPr/>
        </p:nvSpPr>
        <p:spPr>
          <a:xfrm>
            <a:off x="6129439" y="2951415"/>
            <a:ext cx="144016" cy="31475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sp>
        <p:nvSpPr>
          <p:cNvPr id="21" name="Стрелка: вниз 5">
            <a:extLst>
              <a:ext uri="{FF2B5EF4-FFF2-40B4-BE49-F238E27FC236}">
                <a16:creationId xmlns="" xmlns:a16="http://schemas.microsoft.com/office/drawing/2014/main" id="{28A751F1-854B-2779-B616-498E5C6A0672}"/>
              </a:ext>
            </a:extLst>
          </p:cNvPr>
          <p:cNvSpPr/>
          <p:nvPr/>
        </p:nvSpPr>
        <p:spPr>
          <a:xfrm>
            <a:off x="2430016" y="2965019"/>
            <a:ext cx="144016" cy="31475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4213895" y="2254193"/>
            <a:ext cx="511456" cy="174714"/>
          </a:xfrm>
          <a:prstGeom prst="leftRightArrow">
            <a:avLst>
              <a:gd name="adj1" fmla="val 50000"/>
              <a:gd name="adj2" fmla="val 473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grpSp>
        <p:nvGrpSpPr>
          <p:cNvPr id="6" name="object 3"/>
          <p:cNvGrpSpPr/>
          <p:nvPr/>
        </p:nvGrpSpPr>
        <p:grpSpPr>
          <a:xfrm>
            <a:off x="764283" y="206618"/>
            <a:ext cx="8061257" cy="841831"/>
            <a:chOff x="1187195" y="477011"/>
            <a:chExt cx="7705725" cy="1152525"/>
          </a:xfrm>
        </p:grpSpPr>
        <p:sp>
          <p:nvSpPr>
            <p:cNvPr id="7" name="object 4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  <a:solidFill>
              <a:srgbClr val="D2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1187195" y="477011"/>
              <a:ext cx="7705725" cy="1152525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1CAC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6"/>
          <p:cNvSpPr txBox="1"/>
          <p:nvPr/>
        </p:nvSpPr>
        <p:spPr>
          <a:xfrm>
            <a:off x="794411" y="312608"/>
            <a:ext cx="80010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Категории риска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причинения </a:t>
            </a: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вреда (ущерба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)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ahoma"/>
                <a:cs typeface="Tahoma"/>
              </a:rPr>
              <a:t>сфере социального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обслуживания в Ростовской области</a:t>
            </a:r>
            <a:endParaRPr sz="18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123950"/>
            <a:ext cx="327660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/>
              <a:t>объекты контроля</a:t>
            </a:r>
          </a:p>
        </p:txBody>
      </p:sp>
      <p:sp>
        <p:nvSpPr>
          <p:cNvPr id="14" name="object 19"/>
          <p:cNvSpPr/>
          <p:nvPr/>
        </p:nvSpPr>
        <p:spPr>
          <a:xfrm>
            <a:off x="1981200" y="1504950"/>
            <a:ext cx="1117348" cy="457200"/>
          </a:xfrm>
          <a:custGeom>
            <a:avLst/>
            <a:gdLst/>
            <a:ahLst/>
            <a:cxnLst/>
            <a:rect l="l" t="t" r="r" b="b"/>
            <a:pathLst>
              <a:path w="778510" h="1004569">
                <a:moveTo>
                  <a:pt x="523620" y="0"/>
                </a:moveTo>
                <a:lnTo>
                  <a:pt x="127381" y="674751"/>
                </a:lnTo>
                <a:lnTo>
                  <a:pt x="0" y="599948"/>
                </a:lnTo>
                <a:lnTo>
                  <a:pt x="105156" y="1004315"/>
                </a:lnTo>
                <a:lnTo>
                  <a:pt x="509524" y="899033"/>
                </a:lnTo>
                <a:lnTo>
                  <a:pt x="382143" y="824357"/>
                </a:lnTo>
                <a:lnTo>
                  <a:pt x="778382" y="149605"/>
                </a:lnTo>
                <a:lnTo>
                  <a:pt x="52362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6172200" y="1504950"/>
            <a:ext cx="1176008" cy="457200"/>
          </a:xfrm>
          <a:custGeom>
            <a:avLst/>
            <a:gdLst/>
            <a:ahLst/>
            <a:cxnLst/>
            <a:rect l="l" t="t" r="r" b="b"/>
            <a:pathLst>
              <a:path w="799465" h="1024255">
                <a:moveTo>
                  <a:pt x="250062" y="0"/>
                </a:moveTo>
                <a:lnTo>
                  <a:pt x="0" y="152019"/>
                </a:lnTo>
                <a:lnTo>
                  <a:pt x="424307" y="850011"/>
                </a:lnTo>
                <a:lnTo>
                  <a:pt x="299338" y="926084"/>
                </a:lnTo>
                <a:lnTo>
                  <a:pt x="701420" y="1024128"/>
                </a:lnTo>
                <a:lnTo>
                  <a:pt x="799338" y="622046"/>
                </a:lnTo>
                <a:lnTo>
                  <a:pt x="674369" y="698119"/>
                </a:lnTo>
                <a:lnTo>
                  <a:pt x="250062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Стрелка вниз 15"/>
          <p:cNvSpPr/>
          <p:nvPr/>
        </p:nvSpPr>
        <p:spPr>
          <a:xfrm>
            <a:off x="4401210" y="1511300"/>
            <a:ext cx="527711" cy="52705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8174" y="2038350"/>
            <a:ext cx="2438400" cy="29718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Средний </a:t>
            </a:r>
            <a:r>
              <a:rPr lang="ru-RU" sz="2400" b="1" dirty="0" smtClean="0">
                <a:solidFill>
                  <a:srgbClr val="002060"/>
                </a:solidFill>
              </a:rPr>
              <a:t>риск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если </a:t>
            </a:r>
            <a:r>
              <a:rPr lang="ru-RU" sz="1400" dirty="0">
                <a:solidFill>
                  <a:srgbClr val="002060"/>
                </a:solidFill>
              </a:rPr>
              <a:t>поставщик </a:t>
            </a:r>
            <a:r>
              <a:rPr lang="ru-RU" sz="1400" dirty="0" smtClean="0">
                <a:solidFill>
                  <a:srgbClr val="002060"/>
                </a:solidFill>
              </a:rPr>
              <a:t>социальных </a:t>
            </a:r>
            <a:r>
              <a:rPr lang="ru-RU" sz="1400" dirty="0">
                <a:solidFill>
                  <a:srgbClr val="002060"/>
                </a:solidFill>
              </a:rPr>
              <a:t>услуг предоставляет социальные услуги в стационарной форме социального обслуживания, независимо от наличия либо отсутствия нарушений обязательных </a:t>
            </a:r>
            <a:r>
              <a:rPr lang="ru-RU" sz="1400" dirty="0" smtClean="0">
                <a:solidFill>
                  <a:srgbClr val="002060"/>
                </a:solidFill>
              </a:rPr>
              <a:t>требований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46 объектов</a:t>
            </a:r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71800" y="2038350"/>
            <a:ext cx="3450596" cy="29718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Умеренный </a:t>
            </a:r>
            <a:r>
              <a:rPr lang="ru-RU" sz="2400" b="1" dirty="0" smtClean="0">
                <a:solidFill>
                  <a:srgbClr val="002060"/>
                </a:solidFill>
              </a:rPr>
              <a:t>риск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если </a:t>
            </a:r>
            <a:r>
              <a:rPr lang="ru-RU" sz="1400" dirty="0">
                <a:solidFill>
                  <a:srgbClr val="002060"/>
                </a:solidFill>
              </a:rPr>
              <a:t>поставщик социальных услуг не предоставляет социальные услуги в стационарной форме социального обслуживания и в ходе последнего планового </a:t>
            </a:r>
            <a:r>
              <a:rPr lang="ru-RU" sz="1400" dirty="0" smtClean="0">
                <a:solidFill>
                  <a:srgbClr val="002060"/>
                </a:solidFill>
              </a:rPr>
              <a:t>КНМ выявлены </a:t>
            </a:r>
            <a:r>
              <a:rPr lang="ru-RU" sz="1400" dirty="0">
                <a:solidFill>
                  <a:srgbClr val="002060"/>
                </a:solidFill>
              </a:rPr>
              <a:t>нарушения обязательных требований или в отношении поставщика социальных услуг плановые </a:t>
            </a:r>
            <a:r>
              <a:rPr lang="ru-RU" sz="1400" dirty="0" smtClean="0">
                <a:solidFill>
                  <a:srgbClr val="002060"/>
                </a:solidFill>
              </a:rPr>
              <a:t>КНМ регионального </a:t>
            </a:r>
            <a:r>
              <a:rPr lang="ru-RU" sz="1400" dirty="0">
                <a:solidFill>
                  <a:srgbClr val="002060"/>
                </a:solidFill>
              </a:rPr>
              <a:t>государственного контроля в сфере социального обслуживания не </a:t>
            </a:r>
            <a:r>
              <a:rPr lang="ru-RU" sz="1400" dirty="0" smtClean="0">
                <a:solidFill>
                  <a:srgbClr val="002060"/>
                </a:solidFill>
              </a:rPr>
              <a:t>проводились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66 </a:t>
            </a:r>
            <a:r>
              <a:rPr lang="ru-RU" sz="1400" b="1" dirty="0">
                <a:solidFill>
                  <a:srgbClr val="002060"/>
                </a:solidFill>
              </a:rPr>
              <a:t>объектов</a:t>
            </a:r>
          </a:p>
          <a:p>
            <a:pPr algn="ctr"/>
            <a:endParaRPr lang="ru-RU" sz="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53200" y="2038350"/>
            <a:ext cx="2416804" cy="29718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Низкий риск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если </a:t>
            </a:r>
            <a:r>
              <a:rPr lang="ru-RU" sz="1400" dirty="0">
                <a:solidFill>
                  <a:srgbClr val="002060"/>
                </a:solidFill>
              </a:rPr>
              <a:t>поставщик социальных услуг не предоставляет социальные услуги в стационарной форме социального обслуживания и в ходе последнего планового </a:t>
            </a:r>
            <a:r>
              <a:rPr lang="ru-RU" sz="1400" dirty="0" smtClean="0">
                <a:solidFill>
                  <a:srgbClr val="002060"/>
                </a:solidFill>
              </a:rPr>
              <a:t>КНМ не </a:t>
            </a:r>
            <a:r>
              <a:rPr lang="ru-RU" sz="1400" dirty="0">
                <a:solidFill>
                  <a:srgbClr val="002060"/>
                </a:solidFill>
              </a:rPr>
              <a:t>выявлены нарушения обязательных </a:t>
            </a:r>
            <a:r>
              <a:rPr lang="ru-RU" sz="1400" dirty="0" smtClean="0">
                <a:solidFill>
                  <a:srgbClr val="002060"/>
                </a:solidFill>
              </a:rPr>
              <a:t>требований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6 объектов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168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2">
            <a:extLst>
              <a:ext uri="{FF2B5EF4-FFF2-40B4-BE49-F238E27FC236}">
                <a16:creationId xmlns="" xmlns:a16="http://schemas.microsoft.com/office/drawing/2014/main" id="{F6AF2236-D35A-50E1-3014-C25E6DCA34BE}"/>
              </a:ext>
            </a:extLst>
          </p:cNvPr>
          <p:cNvSpPr/>
          <p:nvPr/>
        </p:nvSpPr>
        <p:spPr>
          <a:xfrm>
            <a:off x="1924913" y="192013"/>
            <a:ext cx="5618887" cy="413008"/>
          </a:xfrm>
          <a:custGeom>
            <a:avLst/>
            <a:gdLst>
              <a:gd name="connsiteX0" fmla="*/ 0 w 5460643"/>
              <a:gd name="connsiteY0" fmla="*/ 296214 h 296214"/>
              <a:gd name="connsiteX1" fmla="*/ 5460643 w 5460643"/>
              <a:gd name="connsiteY1" fmla="*/ 296214 h 296214"/>
              <a:gd name="connsiteX2" fmla="*/ 5460643 w 5460643"/>
              <a:gd name="connsiteY2" fmla="*/ 0 h 296214"/>
              <a:gd name="connsiteX3" fmla="*/ 296215 w 5460643"/>
              <a:gd name="connsiteY3" fmla="*/ 0 h 296214"/>
              <a:gd name="connsiteX4" fmla="*/ 0 w 5460643"/>
              <a:gd name="connsiteY4" fmla="*/ 296214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643" h="296214">
                <a:moveTo>
                  <a:pt x="0" y="296214"/>
                </a:moveTo>
                <a:lnTo>
                  <a:pt x="5460643" y="296214"/>
                </a:lnTo>
                <a:lnTo>
                  <a:pt x="5460643" y="0"/>
                </a:lnTo>
                <a:lnTo>
                  <a:pt x="296215" y="0"/>
                </a:lnTo>
                <a:lnTo>
                  <a:pt x="0" y="296214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0" name="Google Shape;189;p12">
            <a:extLst>
              <a:ext uri="{FF2B5EF4-FFF2-40B4-BE49-F238E27FC236}">
                <a16:creationId xmlns="" xmlns:a16="http://schemas.microsoft.com/office/drawing/2014/main" id="{E49D83BC-9C45-ED17-2C56-029717D1CB33}"/>
              </a:ext>
            </a:extLst>
          </p:cNvPr>
          <p:cNvSpPr txBox="1">
            <a:spLocks/>
          </p:cNvSpPr>
          <p:nvPr/>
        </p:nvSpPr>
        <p:spPr>
          <a:xfrm>
            <a:off x="3208283" y="192013"/>
            <a:ext cx="5121289" cy="529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endParaRPr lang="ru-RU" altLang="ru-RU" sz="1700" dirty="0">
              <a:solidFill>
                <a:schemeClr val="bg1"/>
              </a:solidFill>
              <a:latin typeface="PlumbMediumC" pitchFamily="2" charset="0"/>
              <a:cs typeface="Arial" panose="020B0604020202020204" pitchFamily="34" charset="0"/>
            </a:endParaRPr>
          </a:p>
        </p:txBody>
      </p:sp>
      <p:sp>
        <p:nvSpPr>
          <p:cNvPr id="9" name="Заголовок 7">
            <a:extLst>
              <a:ext uri="{FF2B5EF4-FFF2-40B4-BE49-F238E27FC236}">
                <a16:creationId xmlns="" xmlns:a16="http://schemas.microsoft.com/office/drawing/2014/main" id="{055294A7-CFD6-7BD5-2D12-4687772732D8}"/>
              </a:ext>
            </a:extLst>
          </p:cNvPr>
          <p:cNvSpPr txBox="1">
            <a:spLocks/>
          </p:cNvSpPr>
          <p:nvPr/>
        </p:nvSpPr>
        <p:spPr>
          <a:xfrm>
            <a:off x="4503211" y="929802"/>
            <a:ext cx="4564589" cy="3699348"/>
          </a:xfrm>
          <a:prstGeom prst="roundRect">
            <a:avLst>
              <a:gd name="adj" fmla="val 11133"/>
            </a:avLst>
          </a:prstGeom>
          <a:gradFill flip="none" rotWithShape="1">
            <a:gsLst>
              <a:gs pos="1000">
                <a:srgbClr val="FFFF99">
                  <a:shade val="67500"/>
                  <a:satMod val="115000"/>
                  <a:lumMod val="30000"/>
                  <a:lumOff val="70000"/>
                  <a:alpha val="48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33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b="1" dirty="0">
              <a:solidFill>
                <a:srgbClr val="FF0000"/>
              </a:solidFill>
            </a:endParaRPr>
          </a:p>
          <a:p>
            <a:pPr algn="l"/>
            <a:r>
              <a:rPr lang="ru-RU" sz="1400" dirty="0" smtClean="0"/>
              <a:t>Осуществляется инспектором, в ходе которого контролируемое лицо информируется:</a:t>
            </a:r>
            <a:endParaRPr lang="ru-RU" sz="1400" dirty="0"/>
          </a:p>
          <a:p>
            <a:pPr algn="l"/>
            <a:endParaRPr lang="ru-RU" sz="500" dirty="0" smtClean="0"/>
          </a:p>
          <a:p>
            <a:pPr algn="l"/>
            <a:r>
              <a:rPr lang="ru-RU" sz="1400" dirty="0" smtClean="0"/>
              <a:t>- об обязательных требованиях, предъявляемых  </a:t>
            </a:r>
            <a:br>
              <a:rPr lang="ru-RU" sz="1400" dirty="0" smtClean="0"/>
            </a:br>
            <a:r>
              <a:rPr lang="ru-RU" sz="1400" dirty="0" smtClean="0"/>
              <a:t>к его  деятельности либо к принадлежащим ему объектам  контроля;</a:t>
            </a:r>
          </a:p>
          <a:p>
            <a:pPr algn="l"/>
            <a:r>
              <a:rPr lang="ru-RU" sz="1400" dirty="0" smtClean="0"/>
              <a:t>- о соответствии объектов контроля критериям риска;</a:t>
            </a:r>
          </a:p>
          <a:p>
            <a:pPr algn="l"/>
            <a:r>
              <a:rPr lang="ru-RU" sz="1400" dirty="0" smtClean="0"/>
              <a:t>- об основаниях и рекомендуемых способах снижения  категории риска;</a:t>
            </a:r>
          </a:p>
          <a:p>
            <a:pPr algn="l"/>
            <a:r>
              <a:rPr lang="ru-RU" sz="1400" dirty="0" smtClean="0"/>
              <a:t>- о видах, содержании и об интенсивности </a:t>
            </a:r>
            <a:br>
              <a:rPr lang="ru-RU" sz="1400" dirty="0" smtClean="0"/>
            </a:br>
            <a:r>
              <a:rPr lang="ru-RU" sz="1400" dirty="0" smtClean="0"/>
              <a:t>  контрольных (надзорных) мероприятий.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b="1" dirty="0"/>
          </a:p>
          <a:p>
            <a:r>
              <a:rPr lang="ru-RU" sz="1400" dirty="0"/>
              <a:t>Срок проведения профилактического визита </a:t>
            </a:r>
            <a:br>
              <a:rPr lang="ru-RU" sz="1400" dirty="0"/>
            </a:br>
            <a:r>
              <a:rPr lang="ru-RU" sz="1400" b="1" dirty="0"/>
              <a:t>не может превышать 1 рабочий день.</a:t>
            </a:r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5" name="Полилиния 24">
            <a:extLst>
              <a:ext uri="{FF2B5EF4-FFF2-40B4-BE49-F238E27FC236}">
                <a16:creationId xmlns="" xmlns:a16="http://schemas.microsoft.com/office/drawing/2014/main" id="{588167B7-9634-5F66-7833-4E629650E69F}"/>
              </a:ext>
            </a:extLst>
          </p:cNvPr>
          <p:cNvSpPr/>
          <p:nvPr/>
        </p:nvSpPr>
        <p:spPr>
          <a:xfrm>
            <a:off x="1924913" y="600050"/>
            <a:ext cx="363621" cy="176464"/>
          </a:xfrm>
          <a:custGeom>
            <a:avLst/>
            <a:gdLst>
              <a:gd name="connsiteX0" fmla="*/ 0 w 363621"/>
              <a:gd name="connsiteY0" fmla="*/ 0 h 176464"/>
              <a:gd name="connsiteX1" fmla="*/ 363621 w 363621"/>
              <a:gd name="connsiteY1" fmla="*/ 0 h 176464"/>
              <a:gd name="connsiteX2" fmla="*/ 187157 w 363621"/>
              <a:gd name="connsiteY2" fmla="*/ 176464 h 176464"/>
              <a:gd name="connsiteX3" fmla="*/ 0 w 363621"/>
              <a:gd name="connsiteY3" fmla="*/ 0 h 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21" h="176464">
                <a:moveTo>
                  <a:pt x="0" y="0"/>
                </a:moveTo>
                <a:lnTo>
                  <a:pt x="363621" y="0"/>
                </a:lnTo>
                <a:lnTo>
                  <a:pt x="187157" y="1764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7">
            <a:extLst>
              <a:ext uri="{FF2B5EF4-FFF2-40B4-BE49-F238E27FC236}">
                <a16:creationId xmlns="" xmlns:a16="http://schemas.microsoft.com/office/drawing/2014/main" id="{0953DA46-7229-D623-D373-039DBCDBBADD}"/>
              </a:ext>
            </a:extLst>
          </p:cNvPr>
          <p:cNvSpPr txBox="1">
            <a:spLocks/>
          </p:cNvSpPr>
          <p:nvPr/>
        </p:nvSpPr>
        <p:spPr>
          <a:xfrm>
            <a:off x="276333" y="3028950"/>
            <a:ext cx="4024401" cy="1600200"/>
          </a:xfrm>
          <a:prstGeom prst="roundRect">
            <a:avLst>
              <a:gd name="adj" fmla="val 11409"/>
            </a:avLst>
          </a:prstGeom>
          <a:gradFill flip="none" rotWithShape="1">
            <a:gsLst>
              <a:gs pos="0">
                <a:srgbClr val="85FF85">
                  <a:tint val="66000"/>
                  <a:satMod val="160000"/>
                </a:srgbClr>
              </a:gs>
              <a:gs pos="50000">
                <a:srgbClr val="85FF85">
                  <a:tint val="44500"/>
                  <a:satMod val="160000"/>
                </a:srgbClr>
              </a:gs>
              <a:gs pos="100000">
                <a:srgbClr val="85FF8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1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ru-RU" sz="1400" dirty="0">
                <a:solidFill>
                  <a:schemeClr val="tx1"/>
                </a:solidFill>
              </a:rPr>
              <a:t>Обязательные профилактические визиты проводятся в отношении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endParaRPr lang="ru-RU" sz="500" b="0" dirty="0">
              <a:solidFill>
                <a:schemeClr val="tx1"/>
              </a:solidFill>
            </a:endParaRPr>
          </a:p>
          <a:p>
            <a:pPr algn="just"/>
            <a:r>
              <a:rPr lang="ru-RU" sz="1400" b="0" dirty="0" smtClean="0">
                <a:solidFill>
                  <a:schemeClr val="tx1"/>
                </a:solidFill>
              </a:rPr>
              <a:t>контролируемых </a:t>
            </a:r>
            <a:r>
              <a:rPr lang="ru-RU" sz="1400" b="0" dirty="0">
                <a:solidFill>
                  <a:schemeClr val="tx1"/>
                </a:solidFill>
              </a:rPr>
              <a:t>лиц, </a:t>
            </a:r>
            <a:r>
              <a:rPr lang="ru-RU" sz="1400" u="sng" dirty="0">
                <a:solidFill>
                  <a:schemeClr val="tx1"/>
                </a:solidFill>
              </a:rPr>
              <a:t>приступающих  </a:t>
            </a:r>
            <a:r>
              <a:rPr lang="ru-RU" sz="1400" u="sng" dirty="0" smtClean="0">
                <a:solidFill>
                  <a:schemeClr val="tx1"/>
                </a:solidFill>
              </a:rPr>
              <a:t/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>к осуществлению  </a:t>
            </a:r>
            <a:r>
              <a:rPr lang="ru-RU" sz="1400" u="sng" dirty="0">
                <a:solidFill>
                  <a:schemeClr val="tx1"/>
                </a:solidFill>
              </a:rPr>
              <a:t>деятельности 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0" dirty="0">
                <a:solidFill>
                  <a:schemeClr val="tx1"/>
                </a:solidFill>
              </a:rPr>
              <a:t>в сфере социального обслуживания (не </a:t>
            </a:r>
            <a:r>
              <a:rPr lang="ru-RU" sz="1400" b="0" dirty="0" smtClean="0">
                <a:solidFill>
                  <a:schemeClr val="tx1"/>
                </a:solidFill>
              </a:rPr>
              <a:t>позднее чем </a:t>
            </a:r>
            <a:r>
              <a:rPr lang="ru-RU" sz="1400" b="0" dirty="0">
                <a:solidFill>
                  <a:schemeClr val="tx1"/>
                </a:solidFill>
              </a:rPr>
              <a:t>в течение одного года с момента начала такой деятельности).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Заголовок 7">
            <a:extLst>
              <a:ext uri="{FF2B5EF4-FFF2-40B4-BE49-F238E27FC236}">
                <a16:creationId xmlns="" xmlns:a16="http://schemas.microsoft.com/office/drawing/2014/main" id="{02C73901-BE46-2E9D-5F65-5251A089090F}"/>
              </a:ext>
            </a:extLst>
          </p:cNvPr>
          <p:cNvSpPr txBox="1">
            <a:spLocks/>
          </p:cNvSpPr>
          <p:nvPr/>
        </p:nvSpPr>
        <p:spPr>
          <a:xfrm>
            <a:off x="808270" y="1962150"/>
            <a:ext cx="2960527" cy="844742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67500"/>
                  <a:satMod val="115000"/>
                  <a:alpha val="9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33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 ker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в 2024 году запланировано </a:t>
            </a:r>
            <a:r>
              <a:rPr lang="ru-RU" sz="1600" b="1" dirty="0" smtClean="0">
                <a:solidFill>
                  <a:schemeClr val="tx1"/>
                </a:solidFill>
              </a:rPr>
              <a:t>22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профилактических визита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sp>
        <p:nvSpPr>
          <p:cNvPr id="18" name="Заголовок 7">
            <a:extLst>
              <a:ext uri="{FF2B5EF4-FFF2-40B4-BE49-F238E27FC236}">
                <a16:creationId xmlns="" xmlns:a16="http://schemas.microsoft.com/office/drawing/2014/main" id="{02C73901-BE46-2E9D-5F65-5251A089090F}"/>
              </a:ext>
            </a:extLst>
          </p:cNvPr>
          <p:cNvSpPr txBox="1">
            <a:spLocks/>
          </p:cNvSpPr>
          <p:nvPr/>
        </p:nvSpPr>
        <p:spPr>
          <a:xfrm>
            <a:off x="808270" y="1039037"/>
            <a:ext cx="2960527" cy="826681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67500"/>
                  <a:satMod val="115000"/>
                  <a:alpha val="9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33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 ker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в 2023 году проведен </a:t>
            </a:r>
            <a:r>
              <a:rPr lang="ru-RU" sz="1600" b="1" dirty="0" smtClean="0">
                <a:solidFill>
                  <a:schemeClr val="tx1"/>
                </a:solidFill>
              </a:rPr>
              <a:t>21</a:t>
            </a:r>
            <a:r>
              <a:rPr lang="ru-RU" sz="1600" dirty="0" smtClean="0">
                <a:solidFill>
                  <a:schemeClr val="tx1"/>
                </a:solidFill>
              </a:rPr>
              <a:t> профилактический визит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в формате  ВКС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8">
            <a:extLst>
              <a:ext uri="{FF2B5EF4-FFF2-40B4-BE49-F238E27FC236}">
                <a16:creationId xmlns="" xmlns:a16="http://schemas.microsoft.com/office/drawing/2014/main" id="{E18FB62B-EC83-8F0C-D9E2-BDCB49D82A83}"/>
              </a:ext>
            </a:extLst>
          </p:cNvPr>
          <p:cNvSpPr/>
          <p:nvPr/>
        </p:nvSpPr>
        <p:spPr>
          <a:xfrm>
            <a:off x="3808333" y="1830176"/>
            <a:ext cx="611267" cy="159983"/>
          </a:xfrm>
          <a:prstGeom prst="rightArrow">
            <a:avLst/>
          </a:prstGeom>
          <a:ln>
            <a:solidFill>
              <a:srgbClr val="337DA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" y="2487442"/>
            <a:ext cx="1936474" cy="171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2">
            <a:extLst>
              <a:ext uri="{FF2B5EF4-FFF2-40B4-BE49-F238E27FC236}">
                <a16:creationId xmlns="" xmlns:a16="http://schemas.microsoft.com/office/drawing/2014/main" id="{F6AF2236-D35A-50E1-3014-C25E6DCA34BE}"/>
              </a:ext>
            </a:extLst>
          </p:cNvPr>
          <p:cNvSpPr/>
          <p:nvPr/>
        </p:nvSpPr>
        <p:spPr>
          <a:xfrm>
            <a:off x="1924913" y="192013"/>
            <a:ext cx="5618887" cy="413008"/>
          </a:xfrm>
          <a:custGeom>
            <a:avLst/>
            <a:gdLst>
              <a:gd name="connsiteX0" fmla="*/ 0 w 5460643"/>
              <a:gd name="connsiteY0" fmla="*/ 296214 h 296214"/>
              <a:gd name="connsiteX1" fmla="*/ 5460643 w 5460643"/>
              <a:gd name="connsiteY1" fmla="*/ 296214 h 296214"/>
              <a:gd name="connsiteX2" fmla="*/ 5460643 w 5460643"/>
              <a:gd name="connsiteY2" fmla="*/ 0 h 296214"/>
              <a:gd name="connsiteX3" fmla="*/ 296215 w 5460643"/>
              <a:gd name="connsiteY3" fmla="*/ 0 h 296214"/>
              <a:gd name="connsiteX4" fmla="*/ 0 w 5460643"/>
              <a:gd name="connsiteY4" fmla="*/ 296214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643" h="296214">
                <a:moveTo>
                  <a:pt x="0" y="296214"/>
                </a:moveTo>
                <a:lnTo>
                  <a:pt x="5460643" y="296214"/>
                </a:lnTo>
                <a:lnTo>
                  <a:pt x="5460643" y="0"/>
                </a:lnTo>
                <a:lnTo>
                  <a:pt x="296215" y="0"/>
                </a:lnTo>
                <a:lnTo>
                  <a:pt x="0" y="296214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0" name="Google Shape;189;p12">
            <a:extLst>
              <a:ext uri="{FF2B5EF4-FFF2-40B4-BE49-F238E27FC236}">
                <a16:creationId xmlns="" xmlns:a16="http://schemas.microsoft.com/office/drawing/2014/main" id="{E49D83BC-9C45-ED17-2C56-029717D1CB33}"/>
              </a:ext>
            </a:extLst>
          </p:cNvPr>
          <p:cNvSpPr txBox="1">
            <a:spLocks/>
          </p:cNvSpPr>
          <p:nvPr/>
        </p:nvSpPr>
        <p:spPr>
          <a:xfrm>
            <a:off x="3208283" y="192013"/>
            <a:ext cx="5121289" cy="529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endParaRPr lang="ru-RU" altLang="ru-RU" sz="1700" dirty="0">
              <a:solidFill>
                <a:schemeClr val="bg1"/>
              </a:solidFill>
              <a:latin typeface="PlumbMediumC" pitchFamily="2" charset="0"/>
              <a:cs typeface="Arial" panose="020B0604020202020204" pitchFamily="34" charset="0"/>
            </a:endParaRPr>
          </a:p>
        </p:txBody>
      </p:sp>
      <p:sp>
        <p:nvSpPr>
          <p:cNvPr id="10" name="Заголовок 7">
            <a:extLst>
              <a:ext uri="{FF2B5EF4-FFF2-40B4-BE49-F238E27FC236}">
                <a16:creationId xmlns="" xmlns:a16="http://schemas.microsoft.com/office/drawing/2014/main" id="{9F99E60A-C678-03A0-8ECF-97C8DC39B0B1}"/>
              </a:ext>
            </a:extLst>
          </p:cNvPr>
          <p:cNvSpPr txBox="1">
            <a:spLocks/>
          </p:cNvSpPr>
          <p:nvPr/>
        </p:nvSpPr>
        <p:spPr>
          <a:xfrm>
            <a:off x="611560" y="4372961"/>
            <a:ext cx="7941890" cy="5609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1200" b="0" dirty="0" smtClean="0"/>
              <a:t>Минтруд области обеспечивает внесение </a:t>
            </a:r>
            <a:r>
              <a:rPr lang="ru-RU" sz="1200" b="0" dirty="0"/>
              <a:t>в </a:t>
            </a:r>
            <a:r>
              <a:rPr lang="ru-RU" sz="1200" dirty="0"/>
              <a:t>«Единый реестр контрольных (надзорных) мероприятий»</a:t>
            </a:r>
            <a:r>
              <a:rPr lang="ru-RU" sz="1200" b="0" dirty="0"/>
              <a:t>, </a:t>
            </a:r>
            <a:br>
              <a:rPr lang="ru-RU" sz="1200" b="0" dirty="0"/>
            </a:br>
            <a:r>
              <a:rPr lang="ru-RU" sz="1200" b="0" dirty="0"/>
              <a:t>сведений о профилактических мероприятиях (оператором реестра является </a:t>
            </a:r>
            <a:r>
              <a:rPr lang="ru-RU" sz="1200" dirty="0"/>
              <a:t>Генеральная прокуратура РФ</a:t>
            </a:r>
            <a:r>
              <a:rPr lang="ru-RU" sz="1200" b="0" dirty="0"/>
              <a:t>).</a:t>
            </a:r>
          </a:p>
        </p:txBody>
      </p:sp>
      <p:sp>
        <p:nvSpPr>
          <p:cNvPr id="5" name="Полилиния 24">
            <a:extLst>
              <a:ext uri="{FF2B5EF4-FFF2-40B4-BE49-F238E27FC236}">
                <a16:creationId xmlns="" xmlns:a16="http://schemas.microsoft.com/office/drawing/2014/main" id="{588167B7-9634-5F66-7833-4E629650E69F}"/>
              </a:ext>
            </a:extLst>
          </p:cNvPr>
          <p:cNvSpPr/>
          <p:nvPr/>
        </p:nvSpPr>
        <p:spPr>
          <a:xfrm>
            <a:off x="1924913" y="600050"/>
            <a:ext cx="363621" cy="176464"/>
          </a:xfrm>
          <a:custGeom>
            <a:avLst/>
            <a:gdLst>
              <a:gd name="connsiteX0" fmla="*/ 0 w 363621"/>
              <a:gd name="connsiteY0" fmla="*/ 0 h 176464"/>
              <a:gd name="connsiteX1" fmla="*/ 363621 w 363621"/>
              <a:gd name="connsiteY1" fmla="*/ 0 h 176464"/>
              <a:gd name="connsiteX2" fmla="*/ 187157 w 363621"/>
              <a:gd name="connsiteY2" fmla="*/ 176464 h 176464"/>
              <a:gd name="connsiteX3" fmla="*/ 0 w 363621"/>
              <a:gd name="connsiteY3" fmla="*/ 0 h 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21" h="176464">
                <a:moveTo>
                  <a:pt x="0" y="0"/>
                </a:moveTo>
                <a:lnTo>
                  <a:pt x="363621" y="0"/>
                </a:lnTo>
                <a:lnTo>
                  <a:pt x="187157" y="1764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8" t="411" b="-411"/>
          <a:stretch/>
        </p:blipFill>
        <p:spPr bwMode="auto">
          <a:xfrm>
            <a:off x="161796" y="795564"/>
            <a:ext cx="1943270" cy="169187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84" y="776514"/>
            <a:ext cx="6584543" cy="342185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63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/>
          <p:cNvGrpSpPr/>
          <p:nvPr/>
        </p:nvGrpSpPr>
        <p:grpSpPr>
          <a:xfrm>
            <a:off x="769973" y="285750"/>
            <a:ext cx="8221627" cy="990600"/>
            <a:chOff x="1187195" y="477011"/>
            <a:chExt cx="7705725" cy="1210412"/>
          </a:xfrm>
        </p:grpSpPr>
        <p:sp>
          <p:nvSpPr>
            <p:cNvPr id="7" name="object 4"/>
            <p:cNvSpPr/>
            <p:nvPr/>
          </p:nvSpPr>
          <p:spPr>
            <a:xfrm>
              <a:off x="1187195" y="477011"/>
              <a:ext cx="7705725" cy="1210412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7513320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3"/>
                  </a:lnTo>
                  <a:lnTo>
                    <a:pt x="7513320" y="1152143"/>
                  </a:lnTo>
                  <a:lnTo>
                    <a:pt x="7557347" y="1147072"/>
                  </a:lnTo>
                  <a:lnTo>
                    <a:pt x="7597764" y="1132625"/>
                  </a:lnTo>
                  <a:lnTo>
                    <a:pt x="7633418" y="1109956"/>
                  </a:lnTo>
                  <a:lnTo>
                    <a:pt x="7663156" y="1080218"/>
                  </a:lnTo>
                  <a:lnTo>
                    <a:pt x="7685825" y="1044564"/>
                  </a:lnTo>
                  <a:lnTo>
                    <a:pt x="7700272" y="1004147"/>
                  </a:lnTo>
                  <a:lnTo>
                    <a:pt x="7705344" y="960120"/>
                  </a:lnTo>
                  <a:lnTo>
                    <a:pt x="7705344" y="192024"/>
                  </a:lnTo>
                  <a:lnTo>
                    <a:pt x="7700272" y="147996"/>
                  </a:lnTo>
                  <a:lnTo>
                    <a:pt x="7685825" y="107579"/>
                  </a:lnTo>
                  <a:lnTo>
                    <a:pt x="7663156" y="71925"/>
                  </a:lnTo>
                  <a:lnTo>
                    <a:pt x="7633418" y="42187"/>
                  </a:lnTo>
                  <a:lnTo>
                    <a:pt x="7597764" y="19518"/>
                  </a:lnTo>
                  <a:lnTo>
                    <a:pt x="7557347" y="5071"/>
                  </a:lnTo>
                  <a:lnTo>
                    <a:pt x="751332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1187195" y="477011"/>
              <a:ext cx="7705725" cy="1210412"/>
            </a:xfrm>
            <a:custGeom>
              <a:avLst/>
              <a:gdLst/>
              <a:ahLst/>
              <a:cxnLst/>
              <a:rect l="l" t="t" r="r" b="b"/>
              <a:pathLst>
                <a:path w="77057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7513320" y="0"/>
                  </a:lnTo>
                  <a:lnTo>
                    <a:pt x="7557347" y="5071"/>
                  </a:lnTo>
                  <a:lnTo>
                    <a:pt x="7597764" y="19518"/>
                  </a:lnTo>
                  <a:lnTo>
                    <a:pt x="7633418" y="42187"/>
                  </a:lnTo>
                  <a:lnTo>
                    <a:pt x="7663156" y="71925"/>
                  </a:lnTo>
                  <a:lnTo>
                    <a:pt x="7685825" y="107579"/>
                  </a:lnTo>
                  <a:lnTo>
                    <a:pt x="7700272" y="147996"/>
                  </a:lnTo>
                  <a:lnTo>
                    <a:pt x="7705344" y="192024"/>
                  </a:lnTo>
                  <a:lnTo>
                    <a:pt x="7705344" y="960120"/>
                  </a:lnTo>
                  <a:lnTo>
                    <a:pt x="7700272" y="1004147"/>
                  </a:lnTo>
                  <a:lnTo>
                    <a:pt x="7685825" y="1044564"/>
                  </a:lnTo>
                  <a:lnTo>
                    <a:pt x="7663156" y="1080218"/>
                  </a:lnTo>
                  <a:lnTo>
                    <a:pt x="7633418" y="1109956"/>
                  </a:lnTo>
                  <a:lnTo>
                    <a:pt x="7597764" y="1132625"/>
                  </a:lnTo>
                  <a:lnTo>
                    <a:pt x="7557347" y="1147072"/>
                  </a:lnTo>
                  <a:lnTo>
                    <a:pt x="7513320" y="1152143"/>
                  </a:lnTo>
                  <a:lnTo>
                    <a:pt x="192023" y="1152143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578104"/>
              </p:ext>
            </p:extLst>
          </p:nvPr>
        </p:nvGraphicFramePr>
        <p:xfrm>
          <a:off x="193992" y="1276350"/>
          <a:ext cx="8873808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543"/>
            <a:ext cx="570291" cy="606991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762000" y="361950"/>
            <a:ext cx="8077200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ahoma"/>
                <a:cs typeface="Tahoma"/>
              </a:rPr>
              <a:t>Виды контроля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ahoma"/>
                <a:cs typeface="Tahoma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ahoma"/>
                <a:cs typeface="Tahoma"/>
              </a:rPr>
              <a:t>отношении организаций социального </a:t>
            </a:r>
            <a:r>
              <a:rPr lang="ru-RU" sz="1600" b="1" dirty="0" smtClean="0">
                <a:solidFill>
                  <a:srgbClr val="002060"/>
                </a:solidFill>
                <a:latin typeface="Tahoma"/>
                <a:cs typeface="Tahoma"/>
              </a:rPr>
              <a:t>обслуживания Ростовской области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Tahoma"/>
                <a:cs typeface="Tahoma"/>
              </a:rPr>
              <a:t>(помимо </a:t>
            </a:r>
            <a:r>
              <a:rPr lang="ru-RU" sz="1400" b="1" dirty="0">
                <a:solidFill>
                  <a:srgbClr val="002060"/>
                </a:solidFill>
                <a:latin typeface="Tahoma"/>
                <a:cs typeface="Tahoma"/>
              </a:rPr>
              <a:t>регионального государственного </a:t>
            </a:r>
            <a:r>
              <a:rPr lang="ru-RU" sz="1400" b="1" dirty="0" smtClean="0">
                <a:solidFill>
                  <a:srgbClr val="002060"/>
                </a:solidFill>
                <a:latin typeface="Tahoma"/>
                <a:cs typeface="Tahoma"/>
              </a:rPr>
              <a:t>контроля)</a:t>
            </a:r>
            <a:endParaRPr sz="1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854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88C3F8"/>
      </a:accent1>
      <a:accent2>
        <a:srgbClr val="3F92C5"/>
      </a:accent2>
      <a:accent3>
        <a:srgbClr val="A3A3A3"/>
      </a:accent3>
      <a:accent4>
        <a:srgbClr val="565656"/>
      </a:accent4>
      <a:accent5>
        <a:srgbClr val="88C3F8"/>
      </a:accent5>
      <a:accent6>
        <a:srgbClr val="3F92C5"/>
      </a:accent6>
      <a:hlink>
        <a:srgbClr val="A3A3A3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1518</Words>
  <Application>Microsoft Office PowerPoint</Application>
  <PresentationFormat>Экран (16:9)</PresentationFormat>
  <Paragraphs>254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1_Office Theme</vt:lpstr>
      <vt:lpstr>    Министерство труда и социального развития Ростовской области  </vt:lpstr>
      <vt:lpstr>Социальное обслуживание граждан  на территории Ростовской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качества условий оказания услуг организациями социального обслуживания:</vt:lpstr>
      <vt:lpstr>    Результаты независимой оценки качества условий предоставления услуг организациями социального обслуживания 2021-2023 годы  </vt:lpstr>
      <vt:lpstr>  Основные недостатки, выявленные в ходе оценки:  </vt:lpstr>
      <vt:lpstr>Работа по устранению недостатков, выявленных  в ходе независимой оценки</vt:lpstr>
      <vt:lpstr>Сведения о независимой оценке качества условий оказания услуг организациями сфере социального обслуживания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Виталий Руденко</cp:lastModifiedBy>
  <cp:revision>321</cp:revision>
  <dcterms:created xsi:type="dcterms:W3CDTF">2012-04-26T17:06:14Z</dcterms:created>
  <dcterms:modified xsi:type="dcterms:W3CDTF">2024-04-16T13:14:49Z</dcterms:modified>
</cp:coreProperties>
</file>