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274" r:id="rId3"/>
    <p:sldId id="918" r:id="rId4"/>
    <p:sldId id="919" r:id="rId5"/>
    <p:sldId id="947" r:id="rId6"/>
    <p:sldId id="920" r:id="rId7"/>
    <p:sldId id="922" r:id="rId8"/>
    <p:sldId id="921" r:id="rId9"/>
    <p:sldId id="925" r:id="rId10"/>
    <p:sldId id="927" r:id="rId11"/>
    <p:sldId id="923" r:id="rId12"/>
    <p:sldId id="928" r:id="rId13"/>
    <p:sldId id="931" r:id="rId14"/>
    <p:sldId id="932" r:id="rId15"/>
    <p:sldId id="933" r:id="rId16"/>
    <p:sldId id="924" r:id="rId17"/>
    <p:sldId id="926" r:id="rId18"/>
    <p:sldId id="936" r:id="rId19"/>
    <p:sldId id="937" r:id="rId20"/>
    <p:sldId id="929" r:id="rId21"/>
    <p:sldId id="930" r:id="rId22"/>
    <p:sldId id="939" r:id="rId23"/>
    <p:sldId id="938" r:id="rId24"/>
    <p:sldId id="935" r:id="rId25"/>
    <p:sldId id="934" r:id="rId26"/>
    <p:sldId id="260" r:id="rId27"/>
    <p:sldId id="941" r:id="rId28"/>
    <p:sldId id="943" r:id="rId29"/>
    <p:sldId id="949" r:id="rId30"/>
    <p:sldId id="942" r:id="rId31"/>
    <p:sldId id="944" r:id="rId32"/>
    <p:sldId id="940" r:id="rId33"/>
    <p:sldId id="945" r:id="rId34"/>
    <p:sldId id="951" r:id="rId35"/>
    <p:sldId id="950" r:id="rId36"/>
    <p:sldId id="952" r:id="rId37"/>
    <p:sldId id="271" r:id="rId3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Stem"/>
      </a:defRPr>
    </a:lvl1pPr>
    <a:lvl2pPr marL="0" marR="0" indent="0" algn="l" defTabSz="18288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Stem"/>
      </a:defRPr>
    </a:lvl2pPr>
    <a:lvl3pPr marL="0" marR="0" indent="0" algn="l" defTabSz="18288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Stem"/>
      </a:defRPr>
    </a:lvl3pPr>
    <a:lvl4pPr marL="0" marR="0" indent="0" algn="l" defTabSz="18288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Stem"/>
      </a:defRPr>
    </a:lvl4pPr>
    <a:lvl5pPr marL="0" marR="0" indent="0" algn="l" defTabSz="18288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Stem"/>
      </a:defRPr>
    </a:lvl5pPr>
    <a:lvl6pPr marL="0" marR="0" indent="0" algn="l" defTabSz="18288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Stem"/>
      </a:defRPr>
    </a:lvl6pPr>
    <a:lvl7pPr marL="0" marR="0" indent="0" algn="l" defTabSz="18288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Stem"/>
      </a:defRPr>
    </a:lvl7pPr>
    <a:lvl8pPr marL="0" marR="0" indent="0" algn="l" defTabSz="18288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Stem"/>
      </a:defRPr>
    </a:lvl8pPr>
    <a:lvl9pPr marL="0" marR="0" indent="0" algn="l" defTabSz="18288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Stem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06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35353"/>
        </a:fontRef>
        <a:srgbClr val="535353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35353"/>
        </a:fontRef>
        <a:srgbClr val="535353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35353"/>
        </a:fontRef>
        <a:srgbClr val="535353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35353"/>
        </a:fontRef>
        <a:srgbClr val="53535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35353"/>
        </a:fontRef>
        <a:srgbClr val="53535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35353"/>
              </a:solidFill>
              <a:prstDash val="solid"/>
              <a:round/>
            </a:ln>
          </a:top>
          <a:bottom>
            <a:ln w="25400" cap="flat">
              <a:solidFill>
                <a:srgbClr val="53535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35353"/>
              </a:solidFill>
              <a:prstDash val="solid"/>
              <a:round/>
            </a:ln>
          </a:top>
          <a:bottom>
            <a:ln w="25400" cap="flat">
              <a:solidFill>
                <a:srgbClr val="53535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35353"/>
        </a:fontRef>
        <a:srgbClr val="535353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CFCF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3535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3535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3535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35353"/>
        </a:fontRef>
        <a:srgbClr val="535353"/>
      </a:tcTxStyle>
      <a:tcStyle>
        <a:tcBdr>
          <a:left>
            <a:ln w="12700" cap="flat">
              <a:solidFill>
                <a:srgbClr val="535353"/>
              </a:solidFill>
              <a:prstDash val="solid"/>
              <a:round/>
            </a:ln>
          </a:left>
          <a:right>
            <a:ln w="12700" cap="flat">
              <a:solidFill>
                <a:srgbClr val="535353"/>
              </a:solidFill>
              <a:prstDash val="solid"/>
              <a:round/>
            </a:ln>
          </a:right>
          <a:top>
            <a:ln w="12700" cap="flat">
              <a:solidFill>
                <a:srgbClr val="535353"/>
              </a:solidFill>
              <a:prstDash val="solid"/>
              <a:round/>
            </a:ln>
          </a:top>
          <a:bottom>
            <a:ln w="12700" cap="flat">
              <a:solidFill>
                <a:srgbClr val="535353"/>
              </a:solidFill>
              <a:prstDash val="solid"/>
              <a:round/>
            </a:ln>
          </a:bottom>
          <a:insideH>
            <a:ln w="12700" cap="flat">
              <a:solidFill>
                <a:srgbClr val="535353"/>
              </a:solidFill>
              <a:prstDash val="solid"/>
              <a:round/>
            </a:ln>
          </a:insideH>
          <a:insideV>
            <a:ln w="12700" cap="flat">
              <a:solidFill>
                <a:srgbClr val="535353"/>
              </a:solidFill>
              <a:prstDash val="solid"/>
              <a:round/>
            </a:ln>
          </a:insideV>
        </a:tcBdr>
        <a:fill>
          <a:solidFill>
            <a:srgbClr val="535353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35353"/>
        </a:fontRef>
        <a:srgbClr val="535353"/>
      </a:tcTxStyle>
      <a:tcStyle>
        <a:tcBdr>
          <a:left>
            <a:ln w="12700" cap="flat">
              <a:solidFill>
                <a:srgbClr val="535353"/>
              </a:solidFill>
              <a:prstDash val="solid"/>
              <a:round/>
            </a:ln>
          </a:left>
          <a:right>
            <a:ln w="12700" cap="flat">
              <a:solidFill>
                <a:srgbClr val="535353"/>
              </a:solidFill>
              <a:prstDash val="solid"/>
              <a:round/>
            </a:ln>
          </a:right>
          <a:top>
            <a:ln w="12700" cap="flat">
              <a:solidFill>
                <a:srgbClr val="535353"/>
              </a:solidFill>
              <a:prstDash val="solid"/>
              <a:round/>
            </a:ln>
          </a:top>
          <a:bottom>
            <a:ln w="12700" cap="flat">
              <a:solidFill>
                <a:srgbClr val="535353"/>
              </a:solidFill>
              <a:prstDash val="solid"/>
              <a:round/>
            </a:ln>
          </a:bottom>
          <a:insideH>
            <a:ln w="12700" cap="flat">
              <a:solidFill>
                <a:srgbClr val="535353"/>
              </a:solidFill>
              <a:prstDash val="solid"/>
              <a:round/>
            </a:ln>
          </a:insideH>
          <a:insideV>
            <a:ln w="12700" cap="flat">
              <a:solidFill>
                <a:srgbClr val="535353"/>
              </a:solidFill>
              <a:prstDash val="solid"/>
              <a:round/>
            </a:ln>
          </a:insideV>
        </a:tcBdr>
        <a:fill>
          <a:solidFill>
            <a:srgbClr val="535353">
              <a:alpha val="20000"/>
            </a:srgbClr>
          </a:solidFill>
        </a:fill>
      </a:tcStyle>
    </a:firstCol>
    <a:lastRow>
      <a:tcTxStyle b="on" i="off">
        <a:fontRef idx="minor">
          <a:srgbClr val="535353"/>
        </a:fontRef>
        <a:srgbClr val="535353"/>
      </a:tcTxStyle>
      <a:tcStyle>
        <a:tcBdr>
          <a:left>
            <a:ln w="12700" cap="flat">
              <a:solidFill>
                <a:srgbClr val="535353"/>
              </a:solidFill>
              <a:prstDash val="solid"/>
              <a:round/>
            </a:ln>
          </a:left>
          <a:right>
            <a:ln w="12700" cap="flat">
              <a:solidFill>
                <a:srgbClr val="535353"/>
              </a:solidFill>
              <a:prstDash val="solid"/>
              <a:round/>
            </a:ln>
          </a:right>
          <a:top>
            <a:ln w="50800" cap="flat">
              <a:solidFill>
                <a:srgbClr val="535353"/>
              </a:solidFill>
              <a:prstDash val="solid"/>
              <a:round/>
            </a:ln>
          </a:top>
          <a:bottom>
            <a:ln w="12700" cap="flat">
              <a:solidFill>
                <a:srgbClr val="535353"/>
              </a:solidFill>
              <a:prstDash val="solid"/>
              <a:round/>
            </a:ln>
          </a:bottom>
          <a:insideH>
            <a:ln w="12700" cap="flat">
              <a:solidFill>
                <a:srgbClr val="535353"/>
              </a:solidFill>
              <a:prstDash val="solid"/>
              <a:round/>
            </a:ln>
          </a:insideH>
          <a:insideV>
            <a:ln w="12700" cap="flat">
              <a:solidFill>
                <a:srgbClr val="535353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35353"/>
        </a:fontRef>
        <a:srgbClr val="535353"/>
      </a:tcTxStyle>
      <a:tcStyle>
        <a:tcBdr>
          <a:left>
            <a:ln w="12700" cap="flat">
              <a:solidFill>
                <a:srgbClr val="535353"/>
              </a:solidFill>
              <a:prstDash val="solid"/>
              <a:round/>
            </a:ln>
          </a:left>
          <a:right>
            <a:ln w="12700" cap="flat">
              <a:solidFill>
                <a:srgbClr val="535353"/>
              </a:solidFill>
              <a:prstDash val="solid"/>
              <a:round/>
            </a:ln>
          </a:right>
          <a:top>
            <a:ln w="12700" cap="flat">
              <a:solidFill>
                <a:srgbClr val="535353"/>
              </a:solidFill>
              <a:prstDash val="solid"/>
              <a:round/>
            </a:ln>
          </a:top>
          <a:bottom>
            <a:ln w="25400" cap="flat">
              <a:solidFill>
                <a:srgbClr val="535353"/>
              </a:solidFill>
              <a:prstDash val="solid"/>
              <a:round/>
            </a:ln>
          </a:bottom>
          <a:insideH>
            <a:ln w="12700" cap="flat">
              <a:solidFill>
                <a:srgbClr val="535353"/>
              </a:solidFill>
              <a:prstDash val="solid"/>
              <a:round/>
            </a:ln>
          </a:insideH>
          <a:insideV>
            <a:ln w="12700" cap="flat">
              <a:solidFill>
                <a:srgbClr val="535353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88" autoAdjust="0"/>
    <p:restoredTop sz="94660"/>
  </p:normalViewPr>
  <p:slideViewPr>
    <p:cSldViewPr snapToGrid="0">
      <p:cViewPr varScale="1">
        <p:scale>
          <a:sx n="56" d="100"/>
          <a:sy n="56" d="100"/>
        </p:scale>
        <p:origin x="265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9" name="Shape 19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01040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+mn-lt"/>
        <a:ea typeface="+mn-ea"/>
        <a:cs typeface="+mn-cs"/>
        <a:sym typeface="Stem"/>
      </a:defRPr>
    </a:lvl1pPr>
    <a:lvl2pPr indent="228600" defTabSz="1828800" latinLnBrk="0">
      <a:defRPr sz="2400">
        <a:latin typeface="+mn-lt"/>
        <a:ea typeface="+mn-ea"/>
        <a:cs typeface="+mn-cs"/>
        <a:sym typeface="Stem"/>
      </a:defRPr>
    </a:lvl2pPr>
    <a:lvl3pPr indent="457200" defTabSz="1828800" latinLnBrk="0">
      <a:defRPr sz="2400">
        <a:latin typeface="+mn-lt"/>
        <a:ea typeface="+mn-ea"/>
        <a:cs typeface="+mn-cs"/>
        <a:sym typeface="Stem"/>
      </a:defRPr>
    </a:lvl3pPr>
    <a:lvl4pPr indent="685800" defTabSz="1828800" latinLnBrk="0">
      <a:defRPr sz="2400">
        <a:latin typeface="+mn-lt"/>
        <a:ea typeface="+mn-ea"/>
        <a:cs typeface="+mn-cs"/>
        <a:sym typeface="Stem"/>
      </a:defRPr>
    </a:lvl4pPr>
    <a:lvl5pPr indent="914400" defTabSz="1828800" latinLnBrk="0">
      <a:defRPr sz="2400">
        <a:latin typeface="+mn-lt"/>
        <a:ea typeface="+mn-ea"/>
        <a:cs typeface="+mn-cs"/>
        <a:sym typeface="Stem"/>
      </a:defRPr>
    </a:lvl5pPr>
    <a:lvl6pPr indent="1143000" defTabSz="1828800" latinLnBrk="0">
      <a:defRPr sz="2400">
        <a:latin typeface="+mn-lt"/>
        <a:ea typeface="+mn-ea"/>
        <a:cs typeface="+mn-cs"/>
        <a:sym typeface="Stem"/>
      </a:defRPr>
    </a:lvl6pPr>
    <a:lvl7pPr indent="1371600" defTabSz="1828800" latinLnBrk="0">
      <a:defRPr sz="2400">
        <a:latin typeface="+mn-lt"/>
        <a:ea typeface="+mn-ea"/>
        <a:cs typeface="+mn-cs"/>
        <a:sym typeface="Stem"/>
      </a:defRPr>
    </a:lvl7pPr>
    <a:lvl8pPr indent="1600200" defTabSz="1828800" latinLnBrk="0">
      <a:defRPr sz="2400">
        <a:latin typeface="+mn-lt"/>
        <a:ea typeface="+mn-ea"/>
        <a:cs typeface="+mn-cs"/>
        <a:sym typeface="Stem"/>
      </a:defRPr>
    </a:lvl8pPr>
    <a:lvl9pPr indent="1828800" defTabSz="1828800" latinLnBrk="0">
      <a:defRPr sz="2400">
        <a:latin typeface="+mn-lt"/>
        <a:ea typeface="+mn-ea"/>
        <a:cs typeface="+mn-cs"/>
        <a:sym typeface="Stem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7825" y="7100961"/>
            <a:ext cx="15544801" cy="1195311"/>
          </a:xfrm>
          <a:prstGeom prst="rect">
            <a:avLst/>
          </a:prstGeom>
        </p:spPr>
        <p:txBody>
          <a:bodyPr>
            <a:normAutofit/>
          </a:bodyPr>
          <a:lstStyle>
            <a:lvl1pPr algn="just">
              <a:lnSpc>
                <a:spcPct val="80000"/>
              </a:lnSpc>
              <a:defRPr sz="6400" b="1" cap="all">
                <a:solidFill>
                  <a:srgbClr val="0082B9"/>
                </a:solidFill>
              </a:defRPr>
            </a:lvl1pPr>
          </a:lstStyle>
          <a:p>
            <a:r>
              <a:t>Текст заголовка</a:t>
            </a:r>
          </a:p>
        </p:txBody>
      </p:sp>
      <p:pic>
        <p:nvPicPr>
          <p:cNvPr id="12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3976" y="12454666"/>
            <a:ext cx="68642" cy="1299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1146" y="12900690"/>
            <a:ext cx="2633615" cy="407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6" y="649047"/>
            <a:ext cx="11611973" cy="1985745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57114" y="12457732"/>
            <a:ext cx="689950" cy="1293572"/>
          </a:xfrm>
          <a:prstGeom prst="rect">
            <a:avLst/>
          </a:prstGeom>
        </p:spPr>
        <p:txBody>
          <a:bodyPr wrap="square" anchor="ctr"/>
          <a:lstStyle>
            <a:lvl1pPr>
              <a:lnSpc>
                <a:spcPct val="80000"/>
              </a:lnSpc>
              <a:defRPr sz="4200" b="1">
                <a:solidFill>
                  <a:srgbClr val="53535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8_Title Slide — копия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icture Placeholder 1"/>
          <p:cNvSpPr>
            <a:spLocks noGrp="1"/>
          </p:cNvSpPr>
          <p:nvPr>
            <p:ph type="pic" idx="21"/>
          </p:nvPr>
        </p:nvSpPr>
        <p:spPr>
          <a:xfrm>
            <a:off x="8893175" y="0"/>
            <a:ext cx="15490825" cy="13716000"/>
          </a:xfrm>
          <a:prstGeom prst="rect">
            <a:avLst/>
          </a:prstGeom>
        </p:spPr>
        <p:txBody>
          <a:bodyPr tIns="45719" bIns="45719"/>
          <a:lstStyle/>
          <a:p>
            <a:endParaRPr/>
          </a:p>
        </p:txBody>
      </p:sp>
      <p:pic>
        <p:nvPicPr>
          <p:cNvPr id="118" name="Изображение" descr="Изображение"/>
          <p:cNvPicPr>
            <a:picLocks noChangeAspect="1"/>
          </p:cNvPicPr>
          <p:nvPr/>
        </p:nvPicPr>
        <p:blipFill>
          <a:blip r:embed="rId3"/>
          <a:srcRect t="1581" b="1581"/>
          <a:stretch>
            <a:fillRect/>
          </a:stretch>
        </p:blipFill>
        <p:spPr>
          <a:xfrm>
            <a:off x="1004452" y="1048308"/>
            <a:ext cx="3885223" cy="886657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Title Slide — копия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icture Placeholder 3"/>
          <p:cNvSpPr>
            <a:spLocks noGrp="1"/>
          </p:cNvSpPr>
          <p:nvPr>
            <p:ph type="pic" idx="21"/>
          </p:nvPr>
        </p:nvSpPr>
        <p:spPr>
          <a:xfrm>
            <a:off x="0" y="7010400"/>
            <a:ext cx="24384000" cy="6705600"/>
          </a:xfrm>
          <a:prstGeom prst="rect">
            <a:avLst/>
          </a:prstGeom>
        </p:spPr>
        <p:txBody>
          <a:bodyPr tIns="45719" bIns="45719"/>
          <a:lstStyle/>
          <a:p>
            <a:endParaRPr/>
          </a:p>
        </p:txBody>
      </p:sp>
      <p:sp>
        <p:nvSpPr>
          <p:cNvPr id="127" name="Линия"/>
          <p:cNvSpPr/>
          <p:nvPr/>
        </p:nvSpPr>
        <p:spPr>
          <a:xfrm>
            <a:off x="9492198" y="2058863"/>
            <a:ext cx="14886149" cy="1"/>
          </a:xfrm>
          <a:prstGeom prst="line">
            <a:avLst/>
          </a:prstGeom>
          <a:ln w="5080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868252" y="-1"/>
            <a:ext cx="21945601" cy="2089293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>
            <a:lvl1pPr algn="r">
              <a:lnSpc>
                <a:spcPct val="100000"/>
              </a:lnSpc>
              <a:defRPr sz="4600" b="1" cap="all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868253" y="2896800"/>
            <a:ext cx="19640779" cy="3961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F2F2F2"/>
                </a:solidFill>
                <a:latin typeface="Stem  Light"/>
                <a:ea typeface="Stem  Light"/>
                <a:cs typeface="Stem  Light"/>
                <a:sym typeface="Stem  Light"/>
              </a:defRPr>
            </a:lvl1pPr>
            <a:lvl2pPr marL="0" indent="2286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F2F2F2"/>
                </a:solidFill>
                <a:latin typeface="Stem  Light"/>
                <a:ea typeface="Stem  Light"/>
                <a:cs typeface="Stem  Light"/>
                <a:sym typeface="Stem  Light"/>
              </a:defRPr>
            </a:lvl2pPr>
            <a:lvl3pPr marL="0" indent="457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F2F2F2"/>
                </a:solidFill>
                <a:latin typeface="Stem  Light"/>
                <a:ea typeface="Stem  Light"/>
                <a:cs typeface="Stem  Light"/>
                <a:sym typeface="Stem  Light"/>
              </a:defRPr>
            </a:lvl3pPr>
            <a:lvl4pPr marL="0" indent="685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F2F2F2"/>
                </a:solidFill>
                <a:latin typeface="Stem  Light"/>
                <a:ea typeface="Stem  Light"/>
                <a:cs typeface="Stem  Light"/>
                <a:sym typeface="Stem  Light"/>
              </a:defRPr>
            </a:lvl4pPr>
            <a:lvl5pPr marL="0" indent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F2F2F2"/>
                </a:solidFill>
                <a:latin typeface="Stem  Light"/>
                <a:ea typeface="Stem  Light"/>
                <a:cs typeface="Stem  Light"/>
                <a:sym typeface="Stem 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130" name="Изображение" descr="Изображение"/>
          <p:cNvPicPr>
            <a:picLocks noChangeAspect="1"/>
          </p:cNvPicPr>
          <p:nvPr/>
        </p:nvPicPr>
        <p:blipFill>
          <a:blip r:embed="rId3"/>
          <a:srcRect t="1581" b="1581"/>
          <a:stretch>
            <a:fillRect/>
          </a:stretch>
        </p:blipFill>
        <p:spPr>
          <a:xfrm>
            <a:off x="1004452" y="1048308"/>
            <a:ext cx="3885223" cy="886657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Title Slide — копия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icture Placeholder 3"/>
          <p:cNvSpPr>
            <a:spLocks noGrp="1"/>
          </p:cNvSpPr>
          <p:nvPr>
            <p:ph type="pic" idx="21"/>
          </p:nvPr>
        </p:nvSpPr>
        <p:spPr>
          <a:xfrm>
            <a:off x="11966575" y="0"/>
            <a:ext cx="12417425" cy="13716000"/>
          </a:xfrm>
          <a:prstGeom prst="rect">
            <a:avLst/>
          </a:prstGeom>
        </p:spPr>
        <p:txBody>
          <a:bodyPr tIns="45719" bIns="45719"/>
          <a:lstStyle/>
          <a:p>
            <a:endParaRPr/>
          </a:p>
        </p:txBody>
      </p:sp>
      <p:pic>
        <p:nvPicPr>
          <p:cNvPr id="139" name="Изображение" descr="Изображение"/>
          <p:cNvPicPr>
            <a:picLocks noChangeAspect="1"/>
          </p:cNvPicPr>
          <p:nvPr/>
        </p:nvPicPr>
        <p:blipFill>
          <a:blip r:embed="rId3"/>
          <a:srcRect t="1581" b="1581"/>
          <a:stretch>
            <a:fillRect/>
          </a:stretch>
        </p:blipFill>
        <p:spPr>
          <a:xfrm>
            <a:off x="1004452" y="1048308"/>
            <a:ext cx="3885223" cy="886657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Slide — копия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Freeform: Shape 17"/>
          <p:cNvSpPr/>
          <p:nvPr/>
        </p:nvSpPr>
        <p:spPr>
          <a:xfrm>
            <a:off x="556258" y="413395"/>
            <a:ext cx="808992" cy="8089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34" y="7357"/>
                </a:moveTo>
                <a:cubicBezTo>
                  <a:pt x="12075" y="7357"/>
                  <a:pt x="12829" y="8091"/>
                  <a:pt x="13095" y="9559"/>
                </a:cubicBezTo>
                <a:lnTo>
                  <a:pt x="8473" y="9559"/>
                </a:lnTo>
                <a:cubicBezTo>
                  <a:pt x="8499" y="9025"/>
                  <a:pt x="8673" y="8558"/>
                  <a:pt x="8993" y="8158"/>
                </a:cubicBezTo>
                <a:cubicBezTo>
                  <a:pt x="9420" y="7624"/>
                  <a:pt x="10034" y="7357"/>
                  <a:pt x="10834" y="7357"/>
                </a:cubicBezTo>
                <a:close/>
                <a:moveTo>
                  <a:pt x="10914" y="5216"/>
                </a:moveTo>
                <a:cubicBezTo>
                  <a:pt x="9353" y="5216"/>
                  <a:pt x="8082" y="5733"/>
                  <a:pt x="7102" y="6767"/>
                </a:cubicBezTo>
                <a:cubicBezTo>
                  <a:pt x="6121" y="7801"/>
                  <a:pt x="5631" y="9105"/>
                  <a:pt x="5631" y="10679"/>
                </a:cubicBezTo>
                <a:cubicBezTo>
                  <a:pt x="5631" y="12293"/>
                  <a:pt x="6108" y="13604"/>
                  <a:pt x="7062" y="14611"/>
                </a:cubicBezTo>
                <a:cubicBezTo>
                  <a:pt x="8015" y="15619"/>
                  <a:pt x="9300" y="16122"/>
                  <a:pt x="10914" y="16122"/>
                </a:cubicBezTo>
                <a:cubicBezTo>
                  <a:pt x="13382" y="16122"/>
                  <a:pt x="14996" y="14962"/>
                  <a:pt x="15757" y="12640"/>
                </a:cubicBezTo>
                <a:lnTo>
                  <a:pt x="13255" y="12640"/>
                </a:lnTo>
                <a:cubicBezTo>
                  <a:pt x="13162" y="12987"/>
                  <a:pt x="12908" y="13287"/>
                  <a:pt x="12495" y="13541"/>
                </a:cubicBezTo>
                <a:cubicBezTo>
                  <a:pt x="12055" y="13834"/>
                  <a:pt x="11561" y="13981"/>
                  <a:pt x="11014" y="13981"/>
                </a:cubicBezTo>
                <a:cubicBezTo>
                  <a:pt x="9400" y="13981"/>
                  <a:pt x="8552" y="13107"/>
                  <a:pt x="8472" y="11360"/>
                </a:cubicBezTo>
                <a:lnTo>
                  <a:pt x="15937" y="11360"/>
                </a:lnTo>
                <a:cubicBezTo>
                  <a:pt x="16044" y="9665"/>
                  <a:pt x="15670" y="8244"/>
                  <a:pt x="14816" y="7097"/>
                </a:cubicBezTo>
                <a:cubicBezTo>
                  <a:pt x="13896" y="5843"/>
                  <a:pt x="12595" y="5216"/>
                  <a:pt x="10914" y="5216"/>
                </a:cubicBezTo>
                <a:close/>
                <a:moveTo>
                  <a:pt x="10800" y="0"/>
                </a:move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lose/>
              </a:path>
            </a:pathLst>
          </a:custGeom>
          <a:solidFill>
            <a:srgbClr val="40404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lnSpc>
                <a:spcPct val="100000"/>
              </a:lnSpc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8" name="TextBox 9"/>
          <p:cNvSpPr txBox="1"/>
          <p:nvPr/>
        </p:nvSpPr>
        <p:spPr>
          <a:xfrm>
            <a:off x="1417503" y="479337"/>
            <a:ext cx="1559866" cy="585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lnSpc>
                <a:spcPct val="100000"/>
              </a:lnSpc>
              <a:defRPr sz="3200">
                <a:solidFill>
                  <a:srgbClr val="404040"/>
                </a:solidFill>
              </a:defRPr>
            </a:lvl1pPr>
          </a:lstStyle>
          <a:p>
            <a:r>
              <a:t>expose</a:t>
            </a:r>
          </a:p>
        </p:txBody>
      </p:sp>
      <p:sp>
        <p:nvSpPr>
          <p:cNvPr id="149" name="Picture Placeholder 3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13716000"/>
          </a:xfrm>
          <a:prstGeom prst="rect">
            <a:avLst/>
          </a:prstGeom>
        </p:spPr>
        <p:txBody>
          <a:bodyPr tIns="45719" bIns="45719"/>
          <a:lstStyle/>
          <a:p>
            <a:endParaRPr/>
          </a:p>
        </p:txBody>
      </p:sp>
      <p:sp>
        <p:nvSpPr>
          <p:cNvPr id="1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868252" y="-1"/>
            <a:ext cx="21945601" cy="2089293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>
            <a:lvl1pPr algn="r">
              <a:lnSpc>
                <a:spcPct val="100000"/>
              </a:lnSpc>
              <a:defRPr sz="4600" b="1" cap="all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КОНЕЦ">
    <p:bg>
      <p:bgPr>
        <a:solidFill>
          <a:srgbClr val="388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6475" y="5707054"/>
            <a:ext cx="5431050" cy="1279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912" y="6778784"/>
            <a:ext cx="21380176" cy="263898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57114" y="12457732"/>
            <a:ext cx="689950" cy="1293572"/>
          </a:xfrm>
          <a:prstGeom prst="rect">
            <a:avLst/>
          </a:prstGeom>
        </p:spPr>
        <p:txBody>
          <a:bodyPr wrap="square" anchor="ctr"/>
          <a:lstStyle>
            <a:lvl1pPr>
              <a:lnSpc>
                <a:spcPct val="80000"/>
              </a:lnSpc>
              <a:defRPr sz="4200" b="1">
                <a:solidFill>
                  <a:srgbClr val="53535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+ подзаголовок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636" y="1035571"/>
            <a:ext cx="3885223" cy="886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334" y="12816597"/>
            <a:ext cx="3134967" cy="575843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159885" y="0"/>
            <a:ext cx="15544801" cy="1922228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>
            <a:lvl1pPr algn="r">
              <a:lnSpc>
                <a:spcPct val="100000"/>
              </a:lnSpc>
              <a:defRPr sz="4600" b="1" cap="all">
                <a:solidFill>
                  <a:srgbClr val="40404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7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216285" y="8886149"/>
            <a:ext cx="13716001" cy="331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4200" b="1">
                <a:solidFill>
                  <a:srgbClr val="535353"/>
                </a:solidFill>
              </a:defRPr>
            </a:lvl1pPr>
            <a:lvl2pPr marL="0" indent="457200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4200" b="1">
                <a:solidFill>
                  <a:srgbClr val="535353"/>
                </a:solidFill>
              </a:defRPr>
            </a:lvl2pPr>
            <a:lvl3pPr marL="0" indent="914400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4200" b="1">
                <a:solidFill>
                  <a:srgbClr val="535353"/>
                </a:solidFill>
              </a:defRPr>
            </a:lvl3pPr>
            <a:lvl4pPr marL="0" indent="1371600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4200" b="1">
                <a:solidFill>
                  <a:srgbClr val="535353"/>
                </a:solidFill>
              </a:defRPr>
            </a:lvl4pPr>
            <a:lvl5pPr marL="0" indent="1828800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4200" b="1">
                <a:solidFill>
                  <a:srgbClr val="535353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171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3976" y="12454666"/>
            <a:ext cx="68642" cy="1299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pasted-image.pdf" descr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41146" y="12900690"/>
            <a:ext cx="2633615" cy="407657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57114" y="12860425"/>
            <a:ext cx="689950" cy="488186"/>
          </a:xfrm>
          <a:prstGeom prst="rect">
            <a:avLst/>
          </a:prstGeom>
        </p:spPr>
        <p:txBody>
          <a:bodyPr wrap="square" lIns="91438" tIns="91438" rIns="91438" bIns="91438" anchor="ctr"/>
          <a:lstStyle>
            <a:lvl1pPr>
              <a:lnSpc>
                <a:spcPct val="110000"/>
              </a:lnSpc>
              <a:defRPr sz="24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4" name="Линия"/>
          <p:cNvSpPr/>
          <p:nvPr/>
        </p:nvSpPr>
        <p:spPr>
          <a:xfrm>
            <a:off x="9492198" y="2058863"/>
            <a:ext cx="14886148" cy="1"/>
          </a:xfrm>
          <a:prstGeom prst="line">
            <a:avLst/>
          </a:prstGeom>
          <a:ln w="50800">
            <a:solidFill>
              <a:srgbClr val="1C84BA"/>
            </a:solidFill>
            <a:miter/>
          </a:ln>
        </p:spPr>
        <p:txBody>
          <a:bodyPr tIns="91439" bIns="91439"/>
          <a:lstStyle/>
          <a:p>
            <a:pPr>
              <a:lnSpc>
                <a:spcPct val="80000"/>
              </a:lnSpc>
              <a:defRPr sz="4200" b="1"/>
            </a:pPr>
            <a:endParaRPr/>
          </a:p>
        </p:txBody>
      </p:sp>
      <p:pic>
        <p:nvPicPr>
          <p:cNvPr id="175" name="pasted-image.pdf" descr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8538" y="12903121"/>
            <a:ext cx="4349553" cy="3519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К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blobid1572280701830.png"/>
          <p:cNvSpPr>
            <a:spLocks noGrp="1"/>
          </p:cNvSpPr>
          <p:nvPr>
            <p:ph type="pic" idx="21"/>
          </p:nvPr>
        </p:nvSpPr>
        <p:spPr>
          <a:xfrm>
            <a:off x="-1613" y="413849"/>
            <a:ext cx="24387226" cy="13711121"/>
          </a:xfrm>
          <a:prstGeom prst="rect">
            <a:avLst/>
          </a:prstGeom>
        </p:spPr>
        <p:txBody>
          <a:bodyPr tIns="45719" bIns="45719"/>
          <a:lstStyle/>
          <a:p>
            <a:endParaRPr/>
          </a:p>
        </p:txBody>
      </p:sp>
      <p:pic>
        <p:nvPicPr>
          <p:cNvPr id="32" name="pasted-image.pdf" descr="pasted-image.pdf"/>
          <p:cNvPicPr>
            <a:picLocks noChangeAspect="1"/>
          </p:cNvPicPr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flipH="1">
            <a:off x="-11527349" y="9728507"/>
            <a:ext cx="30645017" cy="2685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335" y="12816596"/>
            <a:ext cx="3134968" cy="575844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269051" y="893980"/>
            <a:ext cx="15544802" cy="1195312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>
            <a:lvl1pPr algn="r">
              <a:lnSpc>
                <a:spcPct val="100000"/>
              </a:lnSpc>
              <a:defRPr sz="4600" b="1" cap="all">
                <a:solidFill>
                  <a:srgbClr val="404040"/>
                </a:solidFill>
              </a:defRPr>
            </a:lvl1pPr>
          </a:lstStyle>
          <a:p>
            <a:r>
              <a:t>Текст заголовка</a:t>
            </a:r>
          </a:p>
        </p:txBody>
      </p:sp>
      <p:pic>
        <p:nvPicPr>
          <p:cNvPr id="35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3976" y="12454666"/>
            <a:ext cx="68643" cy="1299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41146" y="12900690"/>
            <a:ext cx="2633616" cy="407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Изображение" descr="Изображение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2505" y="1048308"/>
            <a:ext cx="3885226" cy="886658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Линия"/>
          <p:cNvSpPr/>
          <p:nvPr/>
        </p:nvSpPr>
        <p:spPr>
          <a:xfrm>
            <a:off x="9492198" y="2058863"/>
            <a:ext cx="14886149" cy="1"/>
          </a:xfrm>
          <a:prstGeom prst="line">
            <a:avLst/>
          </a:prstGeom>
          <a:ln w="50800">
            <a:solidFill>
              <a:srgbClr val="1C84BA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9" name="Изображение" descr="Изображение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8537" y="12903120"/>
            <a:ext cx="4349555" cy="351996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340470" y="12860425"/>
            <a:ext cx="523239" cy="488186"/>
          </a:xfrm>
          <a:prstGeom prst="rect">
            <a:avLst/>
          </a:prstGeom>
        </p:spPr>
        <p:txBody>
          <a:bodyPr lIns="91438" tIns="91438" rIns="91438" bIns="91438" anchor="ctr"/>
          <a:lstStyle>
            <a:lvl1pPr>
              <a:lnSpc>
                <a:spcPct val="110000"/>
              </a:lnSpc>
              <a:defRPr sz="24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582999" y="9750829"/>
            <a:ext cx="13716002" cy="3311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</a:defRPr>
            </a:lvl1pPr>
            <a:lvl2pPr marL="0" indent="457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</a:defRPr>
            </a:lvl2pPr>
            <a:lvl3pPr marL="0" indent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</a:defRPr>
            </a:lvl3pPr>
            <a:lvl4pPr marL="0" indent="13716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</a:defRPr>
            </a:lvl4pPr>
            <a:lvl5pPr marL="0" indent="1828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 — коп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icture Placeholder 9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8261350"/>
          </a:xfrm>
          <a:prstGeom prst="rect">
            <a:avLst/>
          </a:prstGeom>
        </p:spPr>
        <p:txBody>
          <a:bodyPr tIns="45719" bIns="45719"/>
          <a:lstStyle/>
          <a:p>
            <a:endParaRPr/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 — копия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3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0690226"/>
          </a:xfrm>
          <a:prstGeom prst="rect">
            <a:avLst/>
          </a:prstGeom>
        </p:spPr>
        <p:txBody>
          <a:bodyPr tIns="45719" bIns="45719"/>
          <a:lstStyle/>
          <a:p>
            <a:endParaRPr/>
          </a:p>
        </p:txBody>
      </p:sp>
      <p:sp>
        <p:nvSpPr>
          <p:cNvPr id="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 — коп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icture Placeholder 9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8261350"/>
          </a:xfrm>
          <a:prstGeom prst="rect">
            <a:avLst/>
          </a:prstGeom>
        </p:spPr>
        <p:txBody>
          <a:bodyPr tIns="45719" bIns="45719"/>
          <a:lstStyle/>
          <a:p>
            <a:endParaRPr/>
          </a:p>
        </p:txBody>
      </p:sp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4_Title Slide — копия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icture Placeholder 3"/>
          <p:cNvSpPr>
            <a:spLocks noGrp="1"/>
          </p:cNvSpPr>
          <p:nvPr>
            <p:ph type="pic" idx="21"/>
          </p:nvPr>
        </p:nvSpPr>
        <p:spPr>
          <a:xfrm>
            <a:off x="0" y="4364333"/>
            <a:ext cx="24384000" cy="7537451"/>
          </a:xfrm>
          <a:prstGeom prst="rect">
            <a:avLst/>
          </a:prstGeom>
        </p:spPr>
        <p:txBody>
          <a:bodyPr tIns="45719" bIns="45719"/>
          <a:lstStyle/>
          <a:p>
            <a:endParaRPr/>
          </a:p>
        </p:txBody>
      </p:sp>
      <p:sp>
        <p:nvSpPr>
          <p:cNvPr id="73" name="Линия"/>
          <p:cNvSpPr/>
          <p:nvPr/>
        </p:nvSpPr>
        <p:spPr>
          <a:xfrm>
            <a:off x="9492198" y="2058863"/>
            <a:ext cx="14886149" cy="1"/>
          </a:xfrm>
          <a:prstGeom prst="line">
            <a:avLst/>
          </a:prstGeom>
          <a:ln w="5080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19200" y="0"/>
            <a:ext cx="22600669" cy="2089292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>
            <a:lvl1pPr algn="r">
              <a:lnSpc>
                <a:spcPct val="100000"/>
              </a:lnSpc>
              <a:defRPr sz="4600" b="1" cap="all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868253" y="2896800"/>
            <a:ext cx="20986751" cy="53334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F2F2F2"/>
                </a:solidFill>
                <a:latin typeface="Stem  Light"/>
                <a:ea typeface="Stem  Light"/>
                <a:cs typeface="Stem  Light"/>
                <a:sym typeface="Stem  Light"/>
              </a:defRPr>
            </a:lvl1pPr>
            <a:lvl2pPr marL="0" indent="2286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F2F2F2"/>
                </a:solidFill>
                <a:latin typeface="Stem  Light"/>
                <a:ea typeface="Stem  Light"/>
                <a:cs typeface="Stem  Light"/>
                <a:sym typeface="Stem  Light"/>
              </a:defRPr>
            </a:lvl2pPr>
            <a:lvl3pPr marL="0" indent="457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F2F2F2"/>
                </a:solidFill>
                <a:latin typeface="Stem  Light"/>
                <a:ea typeface="Stem  Light"/>
                <a:cs typeface="Stem  Light"/>
                <a:sym typeface="Stem  Light"/>
              </a:defRPr>
            </a:lvl3pPr>
            <a:lvl4pPr marL="0" indent="685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F2F2F2"/>
                </a:solidFill>
                <a:latin typeface="Stem  Light"/>
                <a:ea typeface="Stem  Light"/>
                <a:cs typeface="Stem  Light"/>
                <a:sym typeface="Stem  Light"/>
              </a:defRPr>
            </a:lvl4pPr>
            <a:lvl5pPr marL="0" indent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F2F2F2"/>
                </a:solidFill>
                <a:latin typeface="Stem  Light"/>
                <a:ea typeface="Stem  Light"/>
                <a:cs typeface="Stem  Light"/>
                <a:sym typeface="Stem 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76" name="Изображение" descr="Изображение"/>
          <p:cNvPicPr>
            <a:picLocks noChangeAspect="1"/>
          </p:cNvPicPr>
          <p:nvPr/>
        </p:nvPicPr>
        <p:blipFill>
          <a:blip r:embed="rId3"/>
          <a:srcRect t="1581" b="1581"/>
          <a:stretch>
            <a:fillRect/>
          </a:stretch>
        </p:blipFill>
        <p:spPr>
          <a:xfrm>
            <a:off x="1004452" y="1048308"/>
            <a:ext cx="3885223" cy="886657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itle Slide — копия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12893955" y="2896800"/>
            <a:ext cx="11490184" cy="4599493"/>
          </a:xfrm>
          <a:prstGeom prst="rect">
            <a:avLst/>
          </a:prstGeom>
          <a:effectLst>
            <a:outerShdw blurRad="762000" rotWithShape="0">
              <a:srgbClr val="0D0D0D">
                <a:alpha val="40000"/>
              </a:srgbClr>
            </a:outerShdw>
          </a:effectLst>
        </p:spPr>
        <p:txBody>
          <a:bodyPr tIns="45719" bIns="45719"/>
          <a:lstStyle/>
          <a:p>
            <a:endParaRPr/>
          </a:p>
        </p:txBody>
      </p:sp>
      <p:sp>
        <p:nvSpPr>
          <p:cNvPr id="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868253" y="2896800"/>
            <a:ext cx="20986751" cy="37474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F2F2F2"/>
                </a:solidFill>
                <a:latin typeface="Stem  Light"/>
                <a:ea typeface="Stem  Light"/>
                <a:cs typeface="Stem  Light"/>
                <a:sym typeface="Stem  Light"/>
              </a:defRPr>
            </a:lvl1pPr>
            <a:lvl2pPr marL="0" indent="2286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F2F2F2"/>
                </a:solidFill>
                <a:latin typeface="Stem  Light"/>
                <a:ea typeface="Stem  Light"/>
                <a:cs typeface="Stem  Light"/>
                <a:sym typeface="Stem  Light"/>
              </a:defRPr>
            </a:lvl2pPr>
            <a:lvl3pPr marL="0" indent="457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F2F2F2"/>
                </a:solidFill>
                <a:latin typeface="Stem  Light"/>
                <a:ea typeface="Stem  Light"/>
                <a:cs typeface="Stem  Light"/>
                <a:sym typeface="Stem  Light"/>
              </a:defRPr>
            </a:lvl3pPr>
            <a:lvl4pPr marL="0" indent="6858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F2F2F2"/>
                </a:solidFill>
                <a:latin typeface="Stem  Light"/>
                <a:ea typeface="Stem  Light"/>
                <a:cs typeface="Stem  Light"/>
                <a:sym typeface="Stem  Light"/>
              </a:defRPr>
            </a:lvl4pPr>
            <a:lvl5pPr marL="0" indent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F2F2F2"/>
                </a:solidFill>
                <a:latin typeface="Stem  Light"/>
                <a:ea typeface="Stem  Light"/>
                <a:cs typeface="Stem  Light"/>
                <a:sym typeface="Stem 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6" name="Линия"/>
          <p:cNvSpPr/>
          <p:nvPr/>
        </p:nvSpPr>
        <p:spPr>
          <a:xfrm>
            <a:off x="9492198" y="2058863"/>
            <a:ext cx="14886149" cy="1"/>
          </a:xfrm>
          <a:prstGeom prst="line">
            <a:avLst/>
          </a:prstGeom>
          <a:ln w="5080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868253" y="-201737"/>
            <a:ext cx="21945601" cy="2286001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>
            <a:lvl1pPr algn="r">
              <a:lnSpc>
                <a:spcPct val="100000"/>
              </a:lnSpc>
              <a:defRPr sz="4600" b="1" cap="all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pic>
        <p:nvPicPr>
          <p:cNvPr id="88" name="Изображение" descr="Изображение"/>
          <p:cNvPicPr>
            <a:picLocks noChangeAspect="1"/>
          </p:cNvPicPr>
          <p:nvPr/>
        </p:nvPicPr>
        <p:blipFill>
          <a:blip r:embed="rId3"/>
          <a:srcRect t="1581" b="1581"/>
          <a:stretch>
            <a:fillRect/>
          </a:stretch>
        </p:blipFill>
        <p:spPr>
          <a:xfrm>
            <a:off x="1004452" y="1048308"/>
            <a:ext cx="3885223" cy="886657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3340015" y="12783887"/>
            <a:ext cx="558649" cy="614681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itle Slide — копия 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924562" y="7122860"/>
            <a:ext cx="20986751" cy="37474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F2F2F2"/>
                </a:solidFill>
                <a:latin typeface="Stem  Light"/>
                <a:ea typeface="Stem  Light"/>
                <a:cs typeface="Stem  Light"/>
                <a:sym typeface="Stem  Light"/>
              </a:defRPr>
            </a:lvl1pPr>
            <a:lvl2pPr marL="0" indent="22860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F2F2F2"/>
                </a:solidFill>
                <a:latin typeface="Stem  Light"/>
                <a:ea typeface="Stem  Light"/>
                <a:cs typeface="Stem  Light"/>
                <a:sym typeface="Stem  Light"/>
              </a:defRPr>
            </a:lvl2pPr>
            <a:lvl3pPr marL="0" indent="45720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F2F2F2"/>
                </a:solidFill>
                <a:latin typeface="Stem  Light"/>
                <a:ea typeface="Stem  Light"/>
                <a:cs typeface="Stem  Light"/>
                <a:sym typeface="Stem  Light"/>
              </a:defRPr>
            </a:lvl3pPr>
            <a:lvl4pPr marL="0" indent="68580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F2F2F2"/>
                </a:solidFill>
                <a:latin typeface="Stem  Light"/>
                <a:ea typeface="Stem  Light"/>
                <a:cs typeface="Stem  Light"/>
                <a:sym typeface="Stem  Light"/>
              </a:defRPr>
            </a:lvl4pPr>
            <a:lvl5pPr marL="0" indent="91440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F2F2F2"/>
                </a:solidFill>
                <a:latin typeface="Stem  Light"/>
                <a:ea typeface="Stem  Light"/>
                <a:cs typeface="Stem  Light"/>
                <a:sym typeface="Stem 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7" name="Линия"/>
          <p:cNvSpPr/>
          <p:nvPr/>
        </p:nvSpPr>
        <p:spPr>
          <a:xfrm>
            <a:off x="4974863" y="6284923"/>
            <a:ext cx="14886149" cy="1"/>
          </a:xfrm>
          <a:prstGeom prst="line">
            <a:avLst/>
          </a:prstGeom>
          <a:ln w="5080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445137" y="4024323"/>
            <a:ext cx="21945601" cy="2286001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>
            <a:lvl1pPr algn="ctr">
              <a:lnSpc>
                <a:spcPct val="100000"/>
              </a:lnSpc>
              <a:defRPr sz="4600" b="1" cap="all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pic>
        <p:nvPicPr>
          <p:cNvPr id="99" name="Изображение" descr="Изображение"/>
          <p:cNvPicPr>
            <a:picLocks noChangeAspect="1"/>
          </p:cNvPicPr>
          <p:nvPr/>
        </p:nvPicPr>
        <p:blipFill>
          <a:blip r:embed="rId3"/>
          <a:srcRect t="1581" b="1581"/>
          <a:stretch>
            <a:fillRect/>
          </a:stretch>
        </p:blipFill>
        <p:spPr>
          <a:xfrm>
            <a:off x="10475234" y="1277175"/>
            <a:ext cx="3885223" cy="886657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3340015" y="12783887"/>
            <a:ext cx="558649" cy="614681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itle Slide — копия 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Линия"/>
          <p:cNvSpPr/>
          <p:nvPr/>
        </p:nvSpPr>
        <p:spPr>
          <a:xfrm>
            <a:off x="4974863" y="6858000"/>
            <a:ext cx="14886149" cy="0"/>
          </a:xfrm>
          <a:prstGeom prst="line">
            <a:avLst/>
          </a:prstGeom>
          <a:ln w="5080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445137" y="8861700"/>
            <a:ext cx="21945601" cy="2286001"/>
          </a:xfrm>
          <a:prstGeom prst="rect">
            <a:avLst/>
          </a:prstGeom>
        </p:spPr>
        <p:txBody>
          <a:bodyPr lIns="91438" tIns="91438" rIns="91438" bIns="91438" anchor="b">
            <a:normAutofit/>
          </a:bodyPr>
          <a:lstStyle>
            <a:lvl1pPr algn="ctr">
              <a:lnSpc>
                <a:spcPct val="100000"/>
              </a:lnSpc>
              <a:defRPr sz="4600" b="1" cap="all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pic>
        <p:nvPicPr>
          <p:cNvPr id="109" name="Изображение" descr="Изображение"/>
          <p:cNvPicPr>
            <a:picLocks noChangeAspect="1"/>
          </p:cNvPicPr>
          <p:nvPr/>
        </p:nvPicPr>
        <p:blipFill>
          <a:blip r:embed="rId3"/>
          <a:srcRect t="1581" b="1581"/>
          <a:stretch>
            <a:fillRect/>
          </a:stretch>
        </p:blipFill>
        <p:spPr>
          <a:xfrm>
            <a:off x="9675677" y="4186182"/>
            <a:ext cx="5484336" cy="1251594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3340015" y="12783887"/>
            <a:ext cx="558649" cy="614681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19200" y="184149"/>
            <a:ext cx="21945600" cy="30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/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3330414" y="12783887"/>
            <a:ext cx="577851" cy="536957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>
            <a:spAutoFit/>
          </a:bodyPr>
          <a:lstStyle>
            <a:lvl1pPr algn="ctr">
              <a:lnSpc>
                <a:spcPct val="100000"/>
              </a:lnSpc>
              <a:defRPr sz="2800">
                <a:solidFill>
                  <a:srgbClr val="40404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ransition spd="med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tem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tem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tem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tem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tem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tem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tem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tem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tem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Stem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tem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Stem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tem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Stem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tem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Stem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tem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Stem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tem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Stem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tem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Stem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tem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Stem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tem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Stem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tem"/>
        </a:defRPr>
      </a:lvl9pPr>
    </p:bodyStyle>
    <p:otherStyle>
      <a:lvl1pPr marL="0" marR="0" indent="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tem"/>
        </a:defRPr>
      </a:lvl1pPr>
      <a:lvl2pPr marL="0" marR="0" indent="45720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tem"/>
        </a:defRPr>
      </a:lvl2pPr>
      <a:lvl3pPr marL="0" marR="0" indent="91440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tem"/>
        </a:defRPr>
      </a:lvl3pPr>
      <a:lvl4pPr marL="0" marR="0" indent="137160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tem"/>
        </a:defRPr>
      </a:lvl4pPr>
      <a:lvl5pPr marL="0" marR="0" indent="182880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tem"/>
        </a:defRPr>
      </a:lvl5pPr>
      <a:lvl6pPr marL="0" marR="0" indent="228600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tem"/>
        </a:defRPr>
      </a:lvl6pPr>
      <a:lvl7pPr marL="0" marR="0" indent="274320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tem"/>
        </a:defRPr>
      </a:lvl7pPr>
      <a:lvl8pPr marL="0" marR="0" indent="320040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tem"/>
        </a:defRPr>
      </a:lvl8pPr>
      <a:lvl9pPr marL="0" marR="0" indent="365760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tem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оптимизация затрат на обучение"/>
          <p:cNvSpPr txBox="1">
            <a:spLocks noGrp="1"/>
          </p:cNvSpPr>
          <p:nvPr>
            <p:ph type="ctrTitle"/>
          </p:nvPr>
        </p:nvSpPr>
        <p:spPr>
          <a:xfrm>
            <a:off x="2035704" y="4708479"/>
            <a:ext cx="19063735" cy="3166279"/>
          </a:xfrm>
          <a:prstGeom prst="rect">
            <a:avLst/>
          </a:prstGeom>
        </p:spPr>
        <p:txBody>
          <a:bodyPr>
            <a:noAutofit/>
          </a:bodyPr>
          <a:lstStyle>
            <a:lvl1pPr defTabSz="1170431">
              <a:defRPr sz="6144"/>
            </a:lvl1pPr>
          </a:lstStyle>
          <a:p>
            <a:pPr algn="l"/>
            <a:r>
              <a:rPr lang="ru-RU" sz="4800" dirty="0"/>
              <a:t>Как построить эффективный процесс обучения по охране труда: 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инструменты </a:t>
            </a:r>
            <a:r>
              <a:rPr lang="ru-RU" sz="4800" dirty="0"/>
              <a:t>и практические рекомендации</a:t>
            </a:r>
            <a:endParaRPr sz="4800" dirty="0"/>
          </a:p>
        </p:txBody>
      </p:sp>
      <p:pic>
        <p:nvPicPr>
          <p:cNvPr id="202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3976" y="12454666"/>
            <a:ext cx="68642" cy="1299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1146" y="12900690"/>
            <a:ext cx="2633615" cy="407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6" y="649047"/>
            <a:ext cx="11611973" cy="198574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C89DDCB-24BA-4703-8608-A3EF2B86A942}"/>
              </a:ext>
            </a:extLst>
          </p:cNvPr>
          <p:cNvSpPr txBox="1"/>
          <p:nvPr/>
        </p:nvSpPr>
        <p:spPr>
          <a:xfrm>
            <a:off x="2035704" y="8276581"/>
            <a:ext cx="14823831" cy="7940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spc="0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Stem"/>
              </a:rPr>
              <a:t>Зернов Анатолий</a:t>
            </a:r>
            <a:endParaRPr kumimoji="0" lang="ru-RU" sz="3600" b="1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+mn-lt"/>
              <a:ea typeface="+mn-ea"/>
              <a:cs typeface="+mn-cs"/>
              <a:sym typeface="Stem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8B6FB-05CF-47E9-BA09-F01100EFD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7175" y="5254387"/>
            <a:ext cx="9513966" cy="1922228"/>
          </a:xfrm>
        </p:spPr>
        <p:txBody>
          <a:bodyPr/>
          <a:lstStyle/>
          <a:p>
            <a:r>
              <a:rPr lang="ru-RU" dirty="0" smtClean="0"/>
              <a:t>обучение использование (применению) СИЗ</a:t>
            </a:r>
            <a:endParaRPr lang="ru-R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974" y="3020711"/>
            <a:ext cx="8729136" cy="831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7353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8B6FB-05CF-47E9-BA09-F01100EF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обучение ПО СИЗ</a:t>
            </a:r>
            <a:endParaRPr lang="ru-RU" dirty="0"/>
          </a:p>
        </p:txBody>
      </p:sp>
      <p:sp>
        <p:nvSpPr>
          <p:cNvPr id="3" name="Rectangle 2"/>
          <p:cNvSpPr/>
          <p:nvPr/>
        </p:nvSpPr>
        <p:spPr>
          <a:xfrm>
            <a:off x="1920838" y="2981584"/>
            <a:ext cx="7932844" cy="781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3200" dirty="0">
                <a:solidFill>
                  <a:srgbClr val="000000"/>
                </a:solidFill>
                <a:sym typeface="PFDinDisplayPro-Medium"/>
              </a:rPr>
              <a:t>Обучению по использованию (применению) средств индивидуальной защиты подлежат работники, применяющие средства индивидуальной защиты, применение которых требует практических </a:t>
            </a:r>
            <a:r>
              <a:rPr lang="ru-RU" sz="3200" dirty="0" smtClean="0">
                <a:solidFill>
                  <a:srgbClr val="000000"/>
                </a:solidFill>
                <a:sym typeface="PFDinDisplayPro-Medium"/>
              </a:rPr>
              <a:t>навыков;*</a:t>
            </a:r>
          </a:p>
          <a:p>
            <a:pPr fontAlgn="t"/>
            <a:endParaRPr lang="ru-RU" sz="3200" dirty="0" smtClean="0">
              <a:solidFill>
                <a:srgbClr val="000000"/>
              </a:solidFill>
              <a:sym typeface="PFDinDisplayPro-Medium"/>
            </a:endParaRPr>
          </a:p>
          <a:p>
            <a:pPr fontAlgn="t"/>
            <a:r>
              <a:rPr lang="ru-RU" sz="3200" dirty="0" smtClean="0">
                <a:solidFill>
                  <a:srgbClr val="000000"/>
                </a:solidFill>
                <a:sym typeface="PFDinDisplayPro-Medium"/>
              </a:rPr>
              <a:t>Председатель, члены комиссии и лица проводящие обучение по СИЗ;</a:t>
            </a:r>
          </a:p>
          <a:p>
            <a:pPr fontAlgn="t"/>
            <a:endParaRPr lang="ru-RU" sz="3200" dirty="0">
              <a:solidFill>
                <a:srgbClr val="000000"/>
              </a:solidFill>
              <a:sym typeface="PFDinDisplayPro-Medium"/>
            </a:endParaRPr>
          </a:p>
          <a:p>
            <a:pPr fontAlgn="t"/>
            <a:r>
              <a:rPr lang="ru-RU" sz="3200" dirty="0" smtClean="0">
                <a:solidFill>
                  <a:srgbClr val="000000"/>
                </a:solidFill>
                <a:sym typeface="PFDinDisplayPro-Medium"/>
              </a:rPr>
              <a:t>СОТ, члены комитетов, комиссий по ОТ</a:t>
            </a:r>
          </a:p>
          <a:p>
            <a:pPr algn="r" fontAlgn="t"/>
            <a:endParaRPr lang="ru-RU" sz="3200" i="1" dirty="0" smtClean="0">
              <a:solidFill>
                <a:srgbClr val="000000"/>
              </a:solidFill>
              <a:sym typeface="PFDinDisplayPro-Medium"/>
            </a:endParaRPr>
          </a:p>
          <a:p>
            <a:pPr algn="r" fontAlgn="t"/>
            <a:r>
              <a:rPr lang="ru-RU" sz="3200" i="1" dirty="0" smtClean="0">
                <a:solidFill>
                  <a:srgbClr val="000000"/>
                </a:solidFill>
                <a:sym typeface="PFDinDisplayPro-Medium"/>
              </a:rPr>
              <a:t>*</a:t>
            </a:r>
            <a:r>
              <a:rPr lang="ru-RU" sz="2800" i="1" dirty="0">
                <a:solidFill>
                  <a:srgbClr val="000000"/>
                </a:solidFill>
                <a:sym typeface="PFDinDisplayPro-Medium"/>
              </a:rPr>
              <a:t>могут проходить обучение у </a:t>
            </a:r>
            <a:r>
              <a:rPr lang="ru-RU" sz="2800" i="1" dirty="0" smtClean="0">
                <a:solidFill>
                  <a:srgbClr val="000000"/>
                </a:solidFill>
                <a:sym typeface="PFDinDisplayPro-Medium"/>
              </a:rPr>
              <a:t>работодателя</a:t>
            </a:r>
            <a:endParaRPr lang="ru-RU" sz="2800" i="1" dirty="0">
              <a:solidFill>
                <a:srgbClr val="000000"/>
              </a:solidFill>
              <a:sym typeface="PFDinDisplayPro-Medium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71585" y="2981584"/>
            <a:ext cx="1203310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sz="3200" dirty="0" smtClean="0">
              <a:solidFill>
                <a:srgbClr val="000000"/>
              </a:solidFill>
              <a:sym typeface="PFDinDisplayPro-Medium"/>
            </a:endParaRPr>
          </a:p>
          <a:p>
            <a:pPr fontAlgn="t"/>
            <a:r>
              <a:rPr lang="ru-RU" sz="3200" dirty="0" smtClean="0">
                <a:solidFill>
                  <a:srgbClr val="000000"/>
                </a:solidFill>
                <a:sym typeface="PFDinDisplayPro-Medium"/>
              </a:rPr>
              <a:t>Программы </a:t>
            </a:r>
            <a:r>
              <a:rPr lang="ru-RU" sz="3200" dirty="0">
                <a:solidFill>
                  <a:srgbClr val="000000"/>
                </a:solidFill>
                <a:sym typeface="PFDinDisplayPro-Medium"/>
              </a:rPr>
              <a:t>обучения содержат практические занятия по формированию умений и навыков использования (применения) средств индивидуальной защиты в объеме не менее 50 процентов общего количества учебных часов с включением вопросов, связанных с осмотром работником средств индивидуальной защиты до и после использования. </a:t>
            </a:r>
            <a:endParaRPr lang="ru-RU" sz="3200" dirty="0" smtClean="0">
              <a:solidFill>
                <a:srgbClr val="000000"/>
              </a:solidFill>
              <a:sym typeface="PFDinDisplayPro-Medium"/>
            </a:endParaRPr>
          </a:p>
          <a:p>
            <a:pPr fontAlgn="t"/>
            <a:endParaRPr lang="ru-RU" sz="3200" dirty="0" smtClean="0">
              <a:solidFill>
                <a:srgbClr val="000000"/>
              </a:solidFill>
              <a:sym typeface="PFDinDisplayPro-Medium"/>
            </a:endParaRPr>
          </a:p>
          <a:p>
            <a:pPr fontAlgn="t"/>
            <a:r>
              <a:rPr lang="ru-RU" sz="3200" dirty="0" smtClean="0">
                <a:solidFill>
                  <a:srgbClr val="000000"/>
                </a:solidFill>
                <a:sym typeface="PFDinDisplayPro-Medium"/>
              </a:rPr>
              <a:t>Практические </a:t>
            </a:r>
            <a:r>
              <a:rPr lang="ru-RU" sz="3200" dirty="0">
                <a:solidFill>
                  <a:srgbClr val="000000"/>
                </a:solidFill>
                <a:sym typeface="PFDinDisplayPro-Medium"/>
              </a:rPr>
              <a:t>занятия проводятся с применением технических средств обучения и наглядных пособий. </a:t>
            </a:r>
            <a:endParaRPr lang="ru-RU" sz="3200" dirty="0" smtClean="0">
              <a:solidFill>
                <a:srgbClr val="000000"/>
              </a:solidFill>
              <a:sym typeface="PFDinDisplayPro-Medium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39394" y="11056596"/>
            <a:ext cx="11072262" cy="63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ru-R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FDinDisplayPro-Medium"/>
              </a:rPr>
              <a:t>Требования к периодичности обучения - не реже одного раза в 3 года</a:t>
            </a:r>
          </a:p>
        </p:txBody>
      </p:sp>
    </p:spTree>
    <p:extLst>
      <p:ext uri="{BB962C8B-B14F-4D97-AF65-F5344CB8AC3E}">
        <p14:creationId xmlns:p14="http://schemas.microsoft.com/office/powerpoint/2010/main" val="242788961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8B6FB-05CF-47E9-BA09-F01100EFD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7175" y="5254387"/>
            <a:ext cx="9513966" cy="19222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обучение по общим вопросам ОТ и функционированию </a:t>
            </a:r>
            <a:r>
              <a:rPr lang="ru-RU" dirty="0" err="1" smtClean="0"/>
              <a:t>соут</a:t>
            </a:r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18" y="2829002"/>
            <a:ext cx="9424893" cy="869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8210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8B6FB-05CF-47E9-BA09-F01100EF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ym typeface="PFDinDisplayPro-Medium"/>
              </a:rPr>
              <a:t>Обучение общим требованиям</a:t>
            </a:r>
            <a:endParaRPr lang="ru-RU" dirty="0"/>
          </a:p>
        </p:txBody>
      </p:sp>
      <p:sp>
        <p:nvSpPr>
          <p:cNvPr id="3" name="Rectangle 2"/>
          <p:cNvSpPr/>
          <p:nvPr/>
        </p:nvSpPr>
        <p:spPr>
          <a:xfrm>
            <a:off x="1476507" y="3076685"/>
            <a:ext cx="10081509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3200" dirty="0">
                <a:solidFill>
                  <a:srgbClr val="000000"/>
                </a:solidFill>
                <a:sym typeface="PFDinDisplayPro-Medium"/>
              </a:rPr>
              <a:t>Работодатель и его заместители</a:t>
            </a:r>
            <a:r>
              <a:rPr lang="ru-RU" sz="3200" dirty="0">
                <a:solidFill>
                  <a:srgbClr val="000000"/>
                </a:solidFill>
              </a:rPr>
              <a:t>, на которых приказом работодателя возложены обязанности по охране </a:t>
            </a:r>
            <a:r>
              <a:rPr lang="ru-RU" sz="3200" dirty="0" smtClean="0">
                <a:solidFill>
                  <a:srgbClr val="000000"/>
                </a:solidFill>
              </a:rPr>
              <a:t>труда;</a:t>
            </a:r>
          </a:p>
          <a:p>
            <a:pPr fontAlgn="t"/>
            <a:endParaRPr lang="ru-RU" sz="3200" dirty="0">
              <a:solidFill>
                <a:srgbClr val="000000"/>
              </a:solidFill>
            </a:endParaRPr>
          </a:p>
          <a:p>
            <a:pPr fontAlgn="t"/>
            <a:r>
              <a:rPr lang="ru-RU" sz="3200" dirty="0">
                <a:solidFill>
                  <a:srgbClr val="000000"/>
                </a:solidFill>
              </a:rPr>
              <a:t>Руководители структурных подразделений организации и их </a:t>
            </a:r>
            <a:r>
              <a:rPr lang="ru-RU" sz="3200" dirty="0" smtClean="0">
                <a:solidFill>
                  <a:srgbClr val="000000"/>
                </a:solidFill>
              </a:rPr>
              <a:t>заместители;*</a:t>
            </a:r>
            <a:endParaRPr lang="ru-RU" sz="3200" dirty="0">
              <a:solidFill>
                <a:srgbClr val="000000"/>
              </a:solidFill>
              <a:sym typeface="PFDinDisplayPro-Medium"/>
            </a:endParaRPr>
          </a:p>
          <a:p>
            <a:pPr fontAlgn="t"/>
            <a:endParaRPr lang="ru-RU" sz="3200" dirty="0">
              <a:solidFill>
                <a:srgbClr val="000000"/>
              </a:solidFill>
              <a:sym typeface="PFDinDisplayPro-Medium"/>
            </a:endParaRPr>
          </a:p>
          <a:p>
            <a:pPr fontAlgn="t"/>
            <a:r>
              <a:rPr lang="ru-RU" sz="3200" dirty="0">
                <a:solidFill>
                  <a:srgbClr val="000000"/>
                </a:solidFill>
              </a:rPr>
              <a:t>Специалисты по охране труда;</a:t>
            </a:r>
          </a:p>
          <a:p>
            <a:pPr fontAlgn="t"/>
            <a:endParaRPr lang="ru-RU" sz="3200" dirty="0">
              <a:solidFill>
                <a:srgbClr val="000000"/>
              </a:solidFill>
              <a:sym typeface="PFDinDisplayPro-Medium"/>
            </a:endParaRPr>
          </a:p>
          <a:p>
            <a:pPr fontAlgn="t"/>
            <a:r>
              <a:rPr lang="ru-RU" sz="3200" dirty="0">
                <a:solidFill>
                  <a:srgbClr val="000000"/>
                </a:solidFill>
              </a:rPr>
              <a:t>Члены комитетов (комиссий) по охране труда, </a:t>
            </a:r>
            <a:endParaRPr lang="ru-RU" sz="3200" dirty="0" smtClean="0">
              <a:solidFill>
                <a:srgbClr val="000000"/>
              </a:solidFill>
            </a:endParaRPr>
          </a:p>
          <a:p>
            <a:pPr fontAlgn="t"/>
            <a:endParaRPr lang="ru-RU" sz="3200" dirty="0">
              <a:solidFill>
                <a:srgbClr val="000000"/>
              </a:solidFill>
            </a:endParaRPr>
          </a:p>
          <a:p>
            <a:pPr fontAlgn="t"/>
            <a:r>
              <a:rPr lang="ru-RU" sz="3200" dirty="0" smtClean="0">
                <a:solidFill>
                  <a:srgbClr val="000000"/>
                </a:solidFill>
              </a:rPr>
              <a:t>Уполномоченные</a:t>
            </a:r>
            <a:r>
              <a:rPr lang="ru-RU" sz="3200" dirty="0">
                <a:solidFill>
                  <a:srgbClr val="000000"/>
                </a:solidFill>
              </a:rPr>
              <a:t> по ОТ</a:t>
            </a:r>
          </a:p>
          <a:p>
            <a:pPr fontAlgn="t"/>
            <a:endParaRPr lang="ru-RU" sz="3200" dirty="0">
              <a:solidFill>
                <a:srgbClr val="000000"/>
              </a:solidFill>
              <a:sym typeface="PFDinDisplayPro-Medium"/>
            </a:endParaRPr>
          </a:p>
          <a:p>
            <a:pPr fontAlgn="t"/>
            <a:endParaRPr lang="ru-RU" sz="3200" dirty="0" smtClean="0">
              <a:solidFill>
                <a:srgbClr val="000000"/>
              </a:solidFill>
              <a:sym typeface="PFDinDisplayPro-Medium"/>
            </a:endParaRPr>
          </a:p>
          <a:p>
            <a:pPr algn="r" fontAlgn="t"/>
            <a:r>
              <a:rPr lang="ru-RU" sz="3200" i="1" dirty="0" smtClean="0">
                <a:solidFill>
                  <a:srgbClr val="000000"/>
                </a:solidFill>
                <a:sym typeface="PFDinDisplayPro-Medium"/>
              </a:rPr>
              <a:t>*</a:t>
            </a:r>
            <a:r>
              <a:rPr lang="ru-RU" sz="2800" i="1" dirty="0" smtClean="0">
                <a:solidFill>
                  <a:srgbClr val="000000"/>
                </a:solidFill>
                <a:sym typeface="PFDinDisplayPro-Medium"/>
              </a:rPr>
              <a:t>могут проходить обучение у работодателя</a:t>
            </a:r>
            <a:endParaRPr lang="ru-RU" sz="2800" i="1" dirty="0">
              <a:solidFill>
                <a:srgbClr val="000000"/>
              </a:solidFill>
              <a:sym typeface="PFDinDisplayPro-Medium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632424" y="5468109"/>
            <a:ext cx="10500532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FDinDisplayPro-Medium"/>
              </a:rPr>
              <a:t>Длительность обучения - не менее 16 часов</a:t>
            </a:r>
          </a:p>
          <a:p>
            <a:pPr fontAlgn="t"/>
            <a:endParaRPr lang="ru-RU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PFDinDisplayPro-Medium"/>
            </a:endParaRPr>
          </a:p>
          <a:p>
            <a:pPr fontAlgn="t"/>
            <a:r>
              <a:rPr lang="ru-R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FDinDisplayPro-Medium"/>
              </a:rPr>
              <a:t>Требования </a:t>
            </a:r>
            <a:r>
              <a:rPr lang="ru-R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FDinDisplayPro-Medium"/>
              </a:rPr>
              <a:t>к периодичности обучения - не реже одного раза в 3 года</a:t>
            </a:r>
          </a:p>
        </p:txBody>
      </p:sp>
    </p:spTree>
    <p:extLst>
      <p:ext uri="{BB962C8B-B14F-4D97-AF65-F5344CB8AC3E}">
        <p14:creationId xmlns:p14="http://schemas.microsoft.com/office/powerpoint/2010/main" val="232220562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8B6FB-05CF-47E9-BA09-F01100EFD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7175" y="5254387"/>
            <a:ext cx="9513966" cy="19222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обучение безопасным методам и приемам выполнения работ</a:t>
            </a:r>
            <a:endParaRPr lang="ru-R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806" y="2975306"/>
            <a:ext cx="9065810" cy="894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1115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8B6FB-05CF-47E9-BA09-F01100EF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ym typeface="PFDinDisplayPro-Medium"/>
              </a:rPr>
              <a:t>Обучение на основе </a:t>
            </a:r>
            <a:r>
              <a:rPr lang="ru-RU" dirty="0" err="1" smtClean="0">
                <a:sym typeface="PFDinDisplayPro-Medium"/>
              </a:rPr>
              <a:t>опр</a:t>
            </a:r>
            <a:r>
              <a:rPr lang="ru-RU" dirty="0" smtClean="0">
                <a:sym typeface="PFDinDisplayPro-Medium"/>
              </a:rPr>
              <a:t> и </a:t>
            </a:r>
            <a:r>
              <a:rPr lang="ru-RU" dirty="0" err="1" smtClean="0">
                <a:sym typeface="PFDinDisplayPro-Medium"/>
              </a:rPr>
              <a:t>соут</a:t>
            </a:r>
            <a:endParaRPr lang="ru-RU" dirty="0"/>
          </a:p>
        </p:txBody>
      </p:sp>
      <p:sp>
        <p:nvSpPr>
          <p:cNvPr id="3" name="Rectangle 2"/>
          <p:cNvSpPr/>
          <p:nvPr/>
        </p:nvSpPr>
        <p:spPr>
          <a:xfrm>
            <a:off x="1476507" y="3076685"/>
            <a:ext cx="10081509" cy="875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3200" dirty="0" smtClean="0">
                <a:solidFill>
                  <a:srgbClr val="000000"/>
                </a:solidFill>
                <a:sym typeface="PFDinDisplayPro-Medium"/>
              </a:rPr>
              <a:t>Руководители структурных подразделений и их заместители</a:t>
            </a:r>
            <a:r>
              <a:rPr lang="ru-RU" sz="3200" dirty="0" smtClean="0">
                <a:solidFill>
                  <a:srgbClr val="000000"/>
                </a:solidFill>
              </a:rPr>
              <a:t>;</a:t>
            </a:r>
          </a:p>
          <a:p>
            <a:pPr fontAlgn="t"/>
            <a:endParaRPr lang="ru-RU" sz="3200" dirty="0">
              <a:solidFill>
                <a:srgbClr val="000000"/>
              </a:solidFill>
            </a:endParaRPr>
          </a:p>
          <a:p>
            <a:pPr fontAlgn="t"/>
            <a:r>
              <a:rPr lang="ru-RU" sz="3200" dirty="0" smtClean="0">
                <a:solidFill>
                  <a:srgbClr val="000000"/>
                </a:solidFill>
              </a:rPr>
              <a:t>Работники отнесенные к категории специалисты;*</a:t>
            </a:r>
            <a:endParaRPr lang="ru-RU" sz="3200" dirty="0">
              <a:solidFill>
                <a:srgbClr val="000000"/>
              </a:solidFill>
              <a:sym typeface="PFDinDisplayPro-Medium"/>
            </a:endParaRPr>
          </a:p>
          <a:p>
            <a:pPr fontAlgn="t"/>
            <a:endParaRPr lang="ru-RU" sz="3200" dirty="0">
              <a:solidFill>
                <a:srgbClr val="000000"/>
              </a:solidFill>
              <a:sym typeface="PFDinDisplayPro-Medium"/>
            </a:endParaRPr>
          </a:p>
          <a:p>
            <a:pPr fontAlgn="t"/>
            <a:r>
              <a:rPr lang="ru-RU" sz="3200" dirty="0">
                <a:solidFill>
                  <a:srgbClr val="000000"/>
                </a:solidFill>
              </a:rPr>
              <a:t>Специалисты по охране труда</a:t>
            </a:r>
            <a:r>
              <a:rPr lang="ru-RU" sz="3200" dirty="0" smtClean="0">
                <a:solidFill>
                  <a:srgbClr val="000000"/>
                </a:solidFill>
              </a:rPr>
              <a:t>;</a:t>
            </a:r>
          </a:p>
          <a:p>
            <a:pPr fontAlgn="t"/>
            <a:endParaRPr lang="ru-RU" sz="3200" dirty="0">
              <a:solidFill>
                <a:srgbClr val="000000"/>
              </a:solidFill>
            </a:endParaRPr>
          </a:p>
          <a:p>
            <a:pPr fontAlgn="t"/>
            <a:r>
              <a:rPr lang="ru-RU" sz="3200" dirty="0" smtClean="0">
                <a:solidFill>
                  <a:srgbClr val="000000"/>
                </a:solidFill>
              </a:rPr>
              <a:t>Работники рабочих профессий;*</a:t>
            </a:r>
          </a:p>
          <a:p>
            <a:pPr fontAlgn="t"/>
            <a:endParaRPr lang="ru-RU" sz="3200" dirty="0">
              <a:solidFill>
                <a:srgbClr val="000000"/>
              </a:solidFill>
            </a:endParaRPr>
          </a:p>
          <a:p>
            <a:pPr fontAlgn="t"/>
            <a:r>
              <a:rPr lang="ru-RU" sz="3200" dirty="0" smtClean="0">
                <a:solidFill>
                  <a:srgbClr val="000000"/>
                </a:solidFill>
              </a:rPr>
              <a:t>Лица проводящие инструктажи и обучение;</a:t>
            </a:r>
            <a:endParaRPr lang="ru-RU" sz="3200" dirty="0">
              <a:solidFill>
                <a:srgbClr val="000000"/>
              </a:solidFill>
            </a:endParaRPr>
          </a:p>
          <a:p>
            <a:pPr fontAlgn="t"/>
            <a:endParaRPr lang="ru-RU" sz="3200" dirty="0">
              <a:solidFill>
                <a:srgbClr val="000000"/>
              </a:solidFill>
              <a:sym typeface="PFDinDisplayPro-Medium"/>
            </a:endParaRPr>
          </a:p>
          <a:p>
            <a:pPr fontAlgn="t"/>
            <a:r>
              <a:rPr lang="ru-RU" sz="3200" dirty="0">
                <a:solidFill>
                  <a:srgbClr val="000000"/>
                </a:solidFill>
              </a:rPr>
              <a:t>Члены комитетов (комиссий) по охране </a:t>
            </a:r>
            <a:r>
              <a:rPr lang="ru-RU" sz="3200" dirty="0" smtClean="0">
                <a:solidFill>
                  <a:srgbClr val="000000"/>
                </a:solidFill>
              </a:rPr>
              <a:t>труда; </a:t>
            </a:r>
          </a:p>
          <a:p>
            <a:pPr fontAlgn="t"/>
            <a:endParaRPr lang="ru-RU" sz="3200" dirty="0">
              <a:solidFill>
                <a:srgbClr val="000000"/>
              </a:solidFill>
            </a:endParaRPr>
          </a:p>
          <a:p>
            <a:pPr fontAlgn="t"/>
            <a:r>
              <a:rPr lang="ru-RU" sz="3200" dirty="0" smtClean="0">
                <a:solidFill>
                  <a:srgbClr val="000000"/>
                </a:solidFill>
              </a:rPr>
              <a:t>Уполномоченные</a:t>
            </a:r>
            <a:r>
              <a:rPr lang="ru-RU" sz="3200" dirty="0">
                <a:solidFill>
                  <a:srgbClr val="000000"/>
                </a:solidFill>
              </a:rPr>
              <a:t> по ОТ</a:t>
            </a:r>
          </a:p>
          <a:p>
            <a:pPr fontAlgn="t"/>
            <a:endParaRPr lang="ru-RU" sz="3200" dirty="0" smtClean="0">
              <a:solidFill>
                <a:srgbClr val="000000"/>
              </a:solidFill>
              <a:sym typeface="PFDinDisplayPro-Medium"/>
            </a:endParaRPr>
          </a:p>
          <a:p>
            <a:pPr algn="r" fontAlgn="t"/>
            <a:r>
              <a:rPr lang="ru-RU" sz="3200" i="1" dirty="0" smtClean="0">
                <a:solidFill>
                  <a:srgbClr val="000000"/>
                </a:solidFill>
                <a:sym typeface="PFDinDisplayPro-Medium"/>
              </a:rPr>
              <a:t>*</a:t>
            </a:r>
            <a:r>
              <a:rPr lang="ru-RU" sz="2800" i="1" dirty="0" smtClean="0">
                <a:solidFill>
                  <a:srgbClr val="000000"/>
                </a:solidFill>
                <a:sym typeface="PFDinDisplayPro-Medium"/>
              </a:rPr>
              <a:t>могут проходить обучение у работодателя</a:t>
            </a:r>
            <a:endParaRPr lang="ru-RU" sz="2800" i="1" dirty="0">
              <a:solidFill>
                <a:srgbClr val="000000"/>
              </a:solidFill>
              <a:sym typeface="PFDinDisplayPro-Medium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632424" y="5449821"/>
            <a:ext cx="10336758" cy="334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FDinDisplayPro-Medium"/>
              </a:rPr>
              <a:t>Длительность обучения - не менее 16 часов</a:t>
            </a:r>
          </a:p>
          <a:p>
            <a:pPr fontAlgn="t"/>
            <a:endParaRPr lang="ru-RU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PFDinDisplayPro-Medium"/>
            </a:endParaRPr>
          </a:p>
          <a:p>
            <a:pPr fontAlgn="t"/>
            <a:r>
              <a:rPr lang="ru-R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FDinDisplayPro-Medium"/>
              </a:rPr>
              <a:t>Практика – не менее 25% </a:t>
            </a:r>
          </a:p>
          <a:p>
            <a:pPr fontAlgn="t"/>
            <a:endParaRPr lang="ru-RU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PFDinDisplayPro-Medium"/>
            </a:endParaRPr>
          </a:p>
          <a:p>
            <a:pPr fontAlgn="t"/>
            <a:r>
              <a:rPr lang="ru-R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FDinDisplayPro-Medium"/>
              </a:rPr>
              <a:t>Требования </a:t>
            </a:r>
            <a:r>
              <a:rPr lang="ru-R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FDinDisplayPro-Medium"/>
              </a:rPr>
              <a:t>к периодичности обучения - не реже одного раза в 3 года</a:t>
            </a:r>
          </a:p>
        </p:txBody>
      </p:sp>
    </p:spTree>
    <p:extLst>
      <p:ext uri="{BB962C8B-B14F-4D97-AF65-F5344CB8AC3E}">
        <p14:creationId xmlns:p14="http://schemas.microsoft.com/office/powerpoint/2010/main" val="354598852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8B6FB-05CF-47E9-BA09-F01100EF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ym typeface="PFDinDisplayPro-Medium"/>
              </a:rPr>
              <a:t>Обучение на основе </a:t>
            </a:r>
            <a:r>
              <a:rPr lang="ru-RU" dirty="0" err="1">
                <a:sym typeface="PFDinDisplayPro-Medium"/>
              </a:rPr>
              <a:t>опр</a:t>
            </a:r>
            <a:r>
              <a:rPr lang="ru-RU" dirty="0">
                <a:sym typeface="PFDinDisplayPro-Medium"/>
              </a:rPr>
              <a:t> и </a:t>
            </a:r>
            <a:r>
              <a:rPr lang="ru-RU" dirty="0" err="1">
                <a:sym typeface="PFDinDisplayPro-Medium"/>
              </a:rPr>
              <a:t>соут</a:t>
            </a:r>
            <a:endParaRPr lang="ru-R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2626"/>
            <a:ext cx="24384000" cy="1061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6211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8B6FB-05CF-47E9-BA09-F01100EF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ym typeface="PFDinDisplayPro-Medium"/>
              </a:rPr>
              <a:t>Освобождение от обучения</a:t>
            </a:r>
            <a:endParaRPr lang="ru-RU" dirty="0"/>
          </a:p>
        </p:txBody>
      </p:sp>
      <p:pic>
        <p:nvPicPr>
          <p:cNvPr id="14" name="Изображение" descr="Изображение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335" y="12816596"/>
            <a:ext cx="3134968" cy="575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Изображение" descr="Изображение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53976" y="12454666"/>
            <a:ext cx="68643" cy="1299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1146" y="12900690"/>
            <a:ext cx="2633616" cy="407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52" y="4697193"/>
            <a:ext cx="10490120" cy="414487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1684607" y="2943085"/>
            <a:ext cx="12699393" cy="7264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000000"/>
                </a:solidFill>
              </a:rPr>
              <a:t>Рекомендуется закрепить в ЛНА организации перечень опасностей, которые могут воздействовать на работника, при этом не препятствуют его освобождению от обучения по программе 46Б, например: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sz="2800" dirty="0">
                <a:solidFill>
                  <a:srgbClr val="000000"/>
                </a:solidFill>
              </a:rPr>
              <a:t>опасности, источниками которых является офисная, бытовая техника и офисная мебель;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sz="2800" dirty="0">
                <a:solidFill>
                  <a:srgbClr val="000000"/>
                </a:solidFill>
              </a:rPr>
              <a:t>опасности, возникающие при перемещении работника по территории организации;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sz="2800" dirty="0">
                <a:solidFill>
                  <a:srgbClr val="000000"/>
                </a:solidFill>
              </a:rPr>
              <a:t>опасности, возникающие в связи с перемещением работника на служебном транспорте в качестве пассажира;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sz="2800" dirty="0">
                <a:solidFill>
                  <a:srgbClr val="000000"/>
                </a:solidFill>
              </a:rPr>
              <a:t>опасность удара из-за падения снега;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sz="2800" dirty="0">
                <a:solidFill>
                  <a:srgbClr val="000000"/>
                </a:solidFill>
              </a:rPr>
              <a:t>опасность удара из-за падения предметов в офисном помещении;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sz="2800" dirty="0">
                <a:solidFill>
                  <a:srgbClr val="000000"/>
                </a:solidFill>
              </a:rPr>
              <a:t>опасность падения из-за потери равновесия при </a:t>
            </a:r>
            <a:r>
              <a:rPr lang="ru-RU" sz="2800" dirty="0" err="1">
                <a:solidFill>
                  <a:srgbClr val="000000"/>
                </a:solidFill>
              </a:rPr>
              <a:t>поскальзывании</a:t>
            </a:r>
            <a:r>
              <a:rPr lang="ru-RU" sz="2800" dirty="0">
                <a:solidFill>
                  <a:srgbClr val="000000"/>
                </a:solidFill>
              </a:rPr>
              <a:t> или спотыкании;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sz="2800" dirty="0">
                <a:solidFill>
                  <a:srgbClr val="000000"/>
                </a:solidFill>
              </a:rPr>
              <a:t>опасность пореза частей тела офисными принадлежностями</a:t>
            </a:r>
            <a:r>
              <a:rPr lang="ru-RU" sz="2800" dirty="0" smtClean="0">
                <a:solidFill>
                  <a:srgbClr val="000000"/>
                </a:solidFill>
              </a:rPr>
              <a:t>.</a:t>
            </a:r>
            <a:endParaRPr lang="ru-RU" sz="2800" dirty="0">
              <a:solidFill>
                <a:srgbClr val="0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70730" y="10897093"/>
            <a:ext cx="21116815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rgbClr val="000000"/>
                </a:solidFill>
              </a:rPr>
              <a:t>В случае если в организации не проведена СОУТ и (или) ОПР, освобождение работников от прохождения обучения по программе 46Б не допускается.</a:t>
            </a:r>
          </a:p>
        </p:txBody>
      </p:sp>
    </p:spTree>
    <p:extLst>
      <p:ext uri="{BB962C8B-B14F-4D97-AF65-F5344CB8AC3E}">
        <p14:creationId xmlns:p14="http://schemas.microsoft.com/office/powerpoint/2010/main" val="401582354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8B6FB-05CF-47E9-BA09-F01100EFD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7175" y="5254387"/>
            <a:ext cx="9513966" cy="19222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обучение безопасным методам и приемам выполнения РПО</a:t>
            </a:r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341" y="3330053"/>
            <a:ext cx="7930834" cy="806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4277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8B6FB-05CF-47E9-BA09-F01100EF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ym typeface="PFDinDisplayPro-Medium"/>
              </a:rPr>
              <a:t>Обучение на основе </a:t>
            </a:r>
            <a:r>
              <a:rPr lang="ru-RU" dirty="0" err="1" smtClean="0">
                <a:sym typeface="PFDinDisplayPro-Medium"/>
              </a:rPr>
              <a:t>опр</a:t>
            </a:r>
            <a:r>
              <a:rPr lang="ru-RU" dirty="0" smtClean="0">
                <a:sym typeface="PFDinDisplayPro-Medium"/>
              </a:rPr>
              <a:t> и </a:t>
            </a:r>
            <a:r>
              <a:rPr lang="ru-RU" dirty="0" err="1" smtClean="0">
                <a:sym typeface="PFDinDisplayPro-Medium"/>
              </a:rPr>
              <a:t>соут</a:t>
            </a:r>
            <a:endParaRPr lang="ru-RU" dirty="0"/>
          </a:p>
        </p:txBody>
      </p:sp>
      <p:sp>
        <p:nvSpPr>
          <p:cNvPr id="3" name="Rectangle 2"/>
          <p:cNvSpPr/>
          <p:nvPr/>
        </p:nvSpPr>
        <p:spPr>
          <a:xfrm>
            <a:off x="1626632" y="3950142"/>
            <a:ext cx="1008150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3200" dirty="0" smtClean="0">
                <a:solidFill>
                  <a:srgbClr val="000000"/>
                </a:solidFill>
              </a:rPr>
              <a:t>Работники, непосредственно выполняющие работы повышенной опасности*</a:t>
            </a:r>
            <a:endParaRPr lang="ru-RU" sz="3200" dirty="0">
              <a:solidFill>
                <a:srgbClr val="000000"/>
              </a:solidFill>
              <a:sym typeface="PFDinDisplayPro-Medium"/>
            </a:endParaRPr>
          </a:p>
          <a:p>
            <a:pPr fontAlgn="t"/>
            <a:endParaRPr lang="ru-RU" sz="3200" dirty="0">
              <a:solidFill>
                <a:srgbClr val="000000"/>
              </a:solidFill>
              <a:sym typeface="PFDinDisplayPro-Medium"/>
            </a:endParaRPr>
          </a:p>
          <a:p>
            <a:pPr fontAlgn="t"/>
            <a:r>
              <a:rPr lang="ru-RU" sz="3200" dirty="0" smtClean="0">
                <a:solidFill>
                  <a:srgbClr val="000000"/>
                </a:solidFill>
              </a:rPr>
              <a:t>Лица, ответственные за организацию и контроль работ повышенной опасности*</a:t>
            </a:r>
            <a:endParaRPr lang="ru-RU" sz="3200" dirty="0">
              <a:solidFill>
                <a:srgbClr val="000000"/>
              </a:solidFill>
              <a:sym typeface="PFDinDisplayPro-Medium"/>
            </a:endParaRPr>
          </a:p>
          <a:p>
            <a:pPr fontAlgn="t"/>
            <a:endParaRPr lang="ru-RU" sz="3200" dirty="0" smtClean="0">
              <a:solidFill>
                <a:srgbClr val="000000"/>
              </a:solidFill>
              <a:sym typeface="PFDinDisplayPro-Medium"/>
            </a:endParaRPr>
          </a:p>
          <a:p>
            <a:pPr fontAlgn="t"/>
            <a:r>
              <a:rPr lang="ru-RU" sz="3200" dirty="0">
                <a:solidFill>
                  <a:srgbClr val="000000"/>
                </a:solidFill>
              </a:rPr>
              <a:t>Комиссия по проверке знаний. Преподаватели</a:t>
            </a:r>
          </a:p>
          <a:p>
            <a:pPr fontAlgn="t"/>
            <a:endParaRPr lang="ru-RU" sz="3200" dirty="0">
              <a:solidFill>
                <a:srgbClr val="000000"/>
              </a:solidFill>
              <a:sym typeface="PFDinDisplayPro-Medium"/>
            </a:endParaRPr>
          </a:p>
          <a:p>
            <a:pPr fontAlgn="t"/>
            <a:endParaRPr lang="ru-RU" sz="3200" dirty="0" smtClean="0">
              <a:solidFill>
                <a:srgbClr val="000000"/>
              </a:solidFill>
              <a:sym typeface="PFDinDisplayPro-Medium"/>
            </a:endParaRPr>
          </a:p>
          <a:p>
            <a:pPr algn="r" fontAlgn="t"/>
            <a:r>
              <a:rPr lang="ru-RU" sz="3200" i="1" dirty="0" smtClean="0">
                <a:solidFill>
                  <a:srgbClr val="000000"/>
                </a:solidFill>
                <a:sym typeface="PFDinDisplayPro-Medium"/>
              </a:rPr>
              <a:t>*</a:t>
            </a:r>
            <a:r>
              <a:rPr lang="ru-RU" sz="2800" i="1" dirty="0" smtClean="0">
                <a:solidFill>
                  <a:srgbClr val="000000"/>
                </a:solidFill>
                <a:sym typeface="PFDinDisplayPro-Medium"/>
              </a:rPr>
              <a:t>могут проходить обучение у работодателя</a:t>
            </a:r>
            <a:endParaRPr lang="ru-RU" sz="2800" i="1" dirty="0">
              <a:solidFill>
                <a:srgbClr val="000000"/>
              </a:solidFill>
              <a:sym typeface="PFDinDisplayPro-Medium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83050" y="4262465"/>
            <a:ext cx="10321636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FDinDisplayPro-Medium"/>
              </a:rPr>
              <a:t>Практика – не менее 25% </a:t>
            </a:r>
          </a:p>
          <a:p>
            <a:pPr fontAlgn="t"/>
            <a:endParaRPr lang="ru-RU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PFDinDisplayPro-Medium"/>
            </a:endParaRPr>
          </a:p>
          <a:p>
            <a:pPr fontAlgn="t"/>
            <a:r>
              <a:rPr lang="ru-R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FDinDisplayPro-Medium"/>
              </a:rPr>
              <a:t>Требования </a:t>
            </a:r>
            <a:r>
              <a:rPr lang="ru-R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FDinDisplayPro-Medium"/>
              </a:rPr>
              <a:t>к периодичности обучения </a:t>
            </a:r>
            <a:r>
              <a:rPr lang="ru-R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FDinDisplayPro-Medium"/>
              </a:rPr>
              <a:t>– в соответствии с НПА, но не </a:t>
            </a:r>
            <a:r>
              <a:rPr lang="ru-R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FDinDisplayPro-Medium"/>
              </a:rPr>
              <a:t>реже одного раза в </a:t>
            </a:r>
            <a:r>
              <a:rPr lang="ru-R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FDinDisplayPro-Medium"/>
              </a:rPr>
              <a:t>год</a:t>
            </a:r>
            <a:endParaRPr lang="ru-RU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PFDinDisplayPro-Medium"/>
            </a:endParaRPr>
          </a:p>
        </p:txBody>
      </p:sp>
    </p:spTree>
    <p:extLst>
      <p:ext uri="{BB962C8B-B14F-4D97-AF65-F5344CB8AC3E}">
        <p14:creationId xmlns:p14="http://schemas.microsoft.com/office/powerpoint/2010/main" val="79461874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8B6FB-05CF-47E9-BA09-F01100EF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ПОРЯДОК ПРОВЕДЕНИЯ обучения ПО ОТ</a:t>
            </a:r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745" y="2120320"/>
            <a:ext cx="19946763" cy="96713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564166" y="11401906"/>
            <a:ext cx="5368119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3200" b="1" dirty="0" smtClean="0">
                <a:solidFill>
                  <a:srgbClr val="FF0000"/>
                </a:solidFill>
                <a:sym typeface="PFDinDisplayPro-Medium"/>
              </a:rPr>
              <a:t>ИСКЛЮЧЕНА САМОПОДГОТОВКА</a:t>
            </a:r>
            <a:endParaRPr lang="ru-RU" sz="3200" b="1" dirty="0">
              <a:solidFill>
                <a:srgbClr val="FF0000"/>
              </a:solidFill>
              <a:sym typeface="PFDinDisplayPro-Medium"/>
            </a:endParaRPr>
          </a:p>
        </p:txBody>
      </p:sp>
    </p:spTree>
    <p:extLst>
      <p:ext uri="{BB962C8B-B14F-4D97-AF65-F5344CB8AC3E}">
        <p14:creationId xmlns:p14="http://schemas.microsoft.com/office/powerpoint/2010/main" val="291403486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8B6FB-05CF-47E9-BA09-F01100EF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относится к </a:t>
            </a:r>
            <a:r>
              <a:rPr lang="ru-RU" dirty="0" err="1" smtClean="0"/>
              <a:t>рпо</a:t>
            </a:r>
            <a:endParaRPr lang="ru-R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746" y="2438036"/>
            <a:ext cx="10570213" cy="48153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6169" y="6783678"/>
            <a:ext cx="12586755" cy="450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3743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8B6FB-05CF-47E9-BA09-F01100EF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относится к </a:t>
            </a:r>
            <a:r>
              <a:rPr lang="ru-RU" dirty="0" err="1"/>
              <a:t>рпо</a:t>
            </a:r>
            <a:endParaRPr lang="ru-R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529"/>
          <a:stretch/>
        </p:blipFill>
        <p:spPr>
          <a:xfrm>
            <a:off x="0" y="3630305"/>
            <a:ext cx="24389678" cy="78611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73509" y="2855566"/>
            <a:ext cx="3387466" cy="5920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000000"/>
                </a:solidFill>
              </a:rPr>
              <a:t>Личный кабинет: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82954940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8B6FB-05CF-47E9-BA09-F01100EF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ПОРЯДОК ПРОВЕДЕНИЯ обучения ПО ОТ</a:t>
            </a:r>
            <a:endParaRPr lang="ru-RU" dirty="0"/>
          </a:p>
        </p:txBody>
      </p:sp>
      <p:sp>
        <p:nvSpPr>
          <p:cNvPr id="3" name="Rectangle 2"/>
          <p:cNvSpPr/>
          <p:nvPr/>
        </p:nvSpPr>
        <p:spPr>
          <a:xfrm>
            <a:off x="1353391" y="2374711"/>
            <a:ext cx="22351295" cy="10217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Безопасные методы и приемы выполнения земляных работ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>
                <a:solidFill>
                  <a:srgbClr val="444444"/>
                </a:solidFill>
                <a:latin typeface="Arial" panose="020B0604020202020204" pitchFamily="34" charset="0"/>
              </a:rPr>
              <a:t>Безопасные 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методы и приемы выполнения ремонтных, монтажных и демонтажных работ зданий и сооружений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>
                <a:solidFill>
                  <a:srgbClr val="444444"/>
                </a:solidFill>
                <a:latin typeface="Arial" panose="020B0604020202020204" pitchFamily="34" charset="0"/>
              </a:rPr>
              <a:t>Безопасные 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методы и приемы выполнения работ при размещении, монтаже, техническом обслуживании и ремонте технологического </a:t>
            </a:r>
            <a:r>
              <a:rPr lang="ru-RU" dirty="0" smtClean="0">
                <a:solidFill>
                  <a:srgbClr val="444444"/>
                </a:solidFill>
                <a:latin typeface="Arial" panose="020B0604020202020204" pitchFamily="34" charset="0"/>
              </a:rPr>
              <a:t>оборудования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>
                <a:solidFill>
                  <a:srgbClr val="444444"/>
                </a:solidFill>
                <a:latin typeface="Arial" panose="020B0604020202020204" pitchFamily="34" charset="0"/>
              </a:rPr>
              <a:t>Безопасные 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методы и приемы выполнения работ на высоте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>
                <a:solidFill>
                  <a:srgbClr val="444444"/>
                </a:solidFill>
                <a:latin typeface="Arial" panose="020B0604020202020204" pitchFamily="34" charset="0"/>
              </a:rPr>
              <a:t>Безопасные 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методы и приемы выполнения пожароопасных работ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>
                <a:solidFill>
                  <a:srgbClr val="444444"/>
                </a:solidFill>
                <a:latin typeface="Arial" panose="020B0604020202020204" pitchFamily="34" charset="0"/>
              </a:rPr>
              <a:t>Безопасные 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методы и приемы выполнения работ в ограниченных и замкнутых пространствах (ОЗП)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>
                <a:solidFill>
                  <a:srgbClr val="444444"/>
                </a:solidFill>
                <a:latin typeface="Arial" panose="020B0604020202020204" pitchFamily="34" charset="0"/>
              </a:rPr>
              <a:t>Безопасные 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методы и приемы выполнения строительных работ, в том числе: - окрасочные работы - электросварочные и газосварочные работы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>
                <a:solidFill>
                  <a:srgbClr val="444444"/>
                </a:solidFill>
                <a:latin typeface="Arial" panose="020B0604020202020204" pitchFamily="34" charset="0"/>
              </a:rPr>
              <a:t>Безопасные 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методы и приемы выполнения работ, связанных с опасностью воздействия сильнодействующих и ядовитых веществ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>
                <a:solidFill>
                  <a:srgbClr val="444444"/>
                </a:solidFill>
                <a:latin typeface="Arial" panose="020B0604020202020204" pitchFamily="34" charset="0"/>
              </a:rPr>
              <a:t>Безопасные 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методы и приемы выполнения газоопасных работ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>
                <a:solidFill>
                  <a:srgbClr val="444444"/>
                </a:solidFill>
                <a:latin typeface="Arial" panose="020B0604020202020204" pitchFamily="34" charset="0"/>
              </a:rPr>
              <a:t>Безопасные 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методы и приемы выполнения огневых работ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>
                <a:solidFill>
                  <a:srgbClr val="444444"/>
                </a:solidFill>
                <a:latin typeface="Arial" panose="020B0604020202020204" pitchFamily="34" charset="0"/>
              </a:rPr>
              <a:t>Безопасные 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методы и приемы выполнения работ, связанные с эксплуатацией подъемных сооружений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>
                <a:solidFill>
                  <a:srgbClr val="444444"/>
                </a:solidFill>
                <a:latin typeface="Arial" panose="020B0604020202020204" pitchFamily="34" charset="0"/>
              </a:rPr>
              <a:t>Безопасные 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методы и приемы выполнения работ, связанные с эксплуатацией тепловых энергоустановок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>
                <a:solidFill>
                  <a:srgbClr val="444444"/>
                </a:solidFill>
                <a:latin typeface="Arial" panose="020B0604020202020204" pitchFamily="34" charset="0"/>
              </a:rPr>
              <a:t>Безопасные 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методы и приемы выполнения работ в электроустановках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>
                <a:solidFill>
                  <a:srgbClr val="444444"/>
                </a:solidFill>
                <a:latin typeface="Arial" panose="020B0604020202020204" pitchFamily="34" charset="0"/>
              </a:rPr>
              <a:t>Безопасные 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методы и приемы выполнения работ, связанные с эксплуатацией сосудов, работающих под избыточным давлением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>
                <a:solidFill>
                  <a:srgbClr val="444444"/>
                </a:solidFill>
                <a:latin typeface="Arial" panose="020B0604020202020204" pitchFamily="34" charset="0"/>
              </a:rPr>
              <a:t>Безопасные 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методы и приемы обращения с животными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>
                <a:solidFill>
                  <a:srgbClr val="444444"/>
                </a:solidFill>
                <a:latin typeface="Arial" panose="020B0604020202020204" pitchFamily="34" charset="0"/>
              </a:rPr>
              <a:t>Безопасные 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методы и приемы при выполнении водолазных работ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>
                <a:solidFill>
                  <a:srgbClr val="444444"/>
                </a:solidFill>
                <a:latin typeface="Arial" panose="020B0604020202020204" pitchFamily="34" charset="0"/>
              </a:rPr>
              <a:t>Безопасные 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методы и приемы работ по поиску, идентификации, обезвреживанию и уничтожению взрывоопасных предметов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>
                <a:solidFill>
                  <a:srgbClr val="444444"/>
                </a:solidFill>
                <a:latin typeface="Arial" panose="020B0604020202020204" pitchFamily="34" charset="0"/>
              </a:rPr>
              <a:t>Безопасные 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методы и приемы работ в непосредственной близости от полотна или проезжей части эксплуатируемых автомобильных и железных дорог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>
                <a:solidFill>
                  <a:srgbClr val="444444"/>
                </a:solidFill>
                <a:latin typeface="Arial" panose="020B0604020202020204" pitchFamily="34" charset="0"/>
              </a:rPr>
              <a:t>Безопасные 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методы и приемы работ, на участках с патогенным заражением почвы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>
                <a:solidFill>
                  <a:srgbClr val="444444"/>
                </a:solidFill>
                <a:latin typeface="Arial" panose="020B0604020202020204" pitchFamily="34" charset="0"/>
              </a:rPr>
              <a:t>Безопасные 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методы и приемы работ по валке леса в особо опасных условиях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>
                <a:solidFill>
                  <a:srgbClr val="444444"/>
                </a:solidFill>
                <a:latin typeface="Arial" panose="020B0604020202020204" pitchFamily="34" charset="0"/>
              </a:rPr>
              <a:t>Безопасные 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методы и приемы работ по перемещению тяжеловесных и крупногабаритных грузов при отсутствии машин соответствующей грузоподъемности и разборке покосившихся и опасных (неправильно уложенных) штабелей круглых лесоматериалов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>
                <a:solidFill>
                  <a:srgbClr val="444444"/>
                </a:solidFill>
                <a:latin typeface="Arial" panose="020B0604020202020204" pitchFamily="34" charset="0"/>
              </a:rPr>
              <a:t>Безопасные 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методы и приемы работ с радиоактивными веществами и источниками ионизирующих излучений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>
                <a:solidFill>
                  <a:srgbClr val="444444"/>
                </a:solidFill>
                <a:latin typeface="Arial" panose="020B0604020202020204" pitchFamily="34" charset="0"/>
              </a:rPr>
              <a:t>Безопасные 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методы и приемы работ с ручным инструментом, в том числе с пиротехническим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>
                <a:solidFill>
                  <a:srgbClr val="444444"/>
                </a:solidFill>
                <a:latin typeface="Arial" panose="020B0604020202020204" pitchFamily="34" charset="0"/>
              </a:rPr>
              <a:t>Безопасные 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методы и приемы работ в театрах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146436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8B6FB-05CF-47E9-BA09-F01100EF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Практические занятия</a:t>
            </a:r>
            <a:endParaRPr lang="ru-RU" dirty="0"/>
          </a:p>
        </p:txBody>
      </p:sp>
      <p:sp>
        <p:nvSpPr>
          <p:cNvPr id="3" name="Rectangle 2"/>
          <p:cNvSpPr/>
          <p:nvPr/>
        </p:nvSpPr>
        <p:spPr>
          <a:xfrm>
            <a:off x="1354866" y="2982391"/>
            <a:ext cx="2234982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</a:rPr>
              <a:t>49. Практические занятия должны проводиться с применением технических средств обучения и наглядных пособий.</a:t>
            </a:r>
          </a:p>
          <a:p>
            <a:r>
              <a:rPr lang="ru-RU" sz="3200" dirty="0">
                <a:solidFill>
                  <a:srgbClr val="000000"/>
                </a:solidFill>
              </a:rPr>
              <a:t>66. Допускается проведение обучения работников требованиям охраны труда с использованием дистанционных технологий, предусматривающих обеспечение работников, проходящих обучение требованиям охраны труда, нормативными документами, учебно-методическими материалами и материалами для проведения проверки знания требований охраны труда, обмен информацией между работниками, проходящими обучение требованиям охраны труда, и лицами, проводящими обучение требованиям охраны труда, посредством системы электронного обучения, участие обучающихся в интернет-конференциях, </a:t>
            </a:r>
            <a:r>
              <a:rPr lang="ru-RU" sz="3200" dirty="0" err="1">
                <a:solidFill>
                  <a:srgbClr val="000000"/>
                </a:solidFill>
              </a:rPr>
              <a:t>вебинарах</a:t>
            </a:r>
            <a:r>
              <a:rPr lang="ru-RU" sz="3200" dirty="0">
                <a:solidFill>
                  <a:srgbClr val="000000"/>
                </a:solidFill>
              </a:rPr>
              <a:t>, а также администрирование процесса обучения требованиям охраны труда на основе использования компьютеров и информационно-телекоммуникационной сети "Интернет".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071" y="8491592"/>
            <a:ext cx="6568814" cy="36762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4276" y="8491592"/>
            <a:ext cx="6528113" cy="3676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2166" y="8491592"/>
            <a:ext cx="7048335" cy="367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1225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8B6FB-05CF-47E9-BA09-F01100EF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Организация обучения</a:t>
            </a:r>
            <a:endParaRPr lang="ru-RU" dirty="0"/>
          </a:p>
        </p:txBody>
      </p:sp>
      <p:pic>
        <p:nvPicPr>
          <p:cNvPr id="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485" y="3011666"/>
            <a:ext cx="8502486" cy="84738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4745" y="3011666"/>
            <a:ext cx="8768412" cy="79890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9981287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8B6FB-05CF-47E9-BA09-F01100EFD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4073" y="0"/>
            <a:ext cx="17740614" cy="1922228"/>
          </a:xfrm>
        </p:spPr>
        <p:txBody>
          <a:bodyPr/>
          <a:lstStyle/>
          <a:p>
            <a:r>
              <a:rPr lang="ru-RU" dirty="0" smtClean="0"/>
              <a:t>Условия проведения обучения у работодателя</a:t>
            </a:r>
            <a:endParaRPr lang="ru-R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2228"/>
            <a:ext cx="24384000" cy="1110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946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Placeholder 3" descr="Picture Placeholder 3"/>
          <p:cNvPicPr>
            <a:picLocks noChangeAspect="1"/>
          </p:cNvPicPr>
          <p:nvPr/>
        </p:nvPicPr>
        <p:blipFill>
          <a:blip r:embed="rId2"/>
          <a:srcRect l="26750" t="15202" r="26750" b="41145"/>
          <a:stretch>
            <a:fillRect/>
          </a:stretch>
        </p:blipFill>
        <p:spPr>
          <a:xfrm>
            <a:off x="0" y="4181999"/>
            <a:ext cx="24384000" cy="7686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636" y="1035571"/>
            <a:ext cx="3885223" cy="886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334" y="12816597"/>
            <a:ext cx="3134967" cy="575843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Оценка и расчет затрат</a:t>
            </a:r>
          </a:p>
        </p:txBody>
      </p:sp>
      <p:sp>
        <p:nvSpPr>
          <p:cNvPr id="282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5724728" y="2195499"/>
            <a:ext cx="17979958" cy="1299706"/>
          </a:xfrm>
          <a:prstGeom prst="rect">
            <a:avLst/>
          </a:prstGeom>
        </p:spPr>
        <p:txBody>
          <a:bodyPr/>
          <a:lstStyle/>
          <a:p>
            <a:pPr algn="r">
              <a:defRPr sz="3400" b="0">
                <a:latin typeface="Stem  Medium"/>
                <a:ea typeface="Stem  Medium"/>
                <a:cs typeface="Stem  Medium"/>
                <a:sym typeface="Stem  Medium"/>
              </a:defRPr>
            </a:pPr>
            <a:r>
              <a:t>Чтобы максимально эффективно управлять процессом обучения и понимать расходы, необходимо определить ключевые параметры и произвести расчет затрат</a:t>
            </a:r>
          </a:p>
        </p:txBody>
      </p:sp>
      <p:pic>
        <p:nvPicPr>
          <p:cNvPr id="283" name="pasted-image.pdf" descr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53976" y="12454666"/>
            <a:ext cx="68642" cy="1299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pasted-image.pdf" descr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41146" y="12900690"/>
            <a:ext cx="2633615" cy="407657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 dirty="0"/>
          </a:p>
        </p:txBody>
      </p:sp>
      <p:sp>
        <p:nvSpPr>
          <p:cNvPr id="286" name="Линия"/>
          <p:cNvSpPr/>
          <p:nvPr/>
        </p:nvSpPr>
        <p:spPr>
          <a:xfrm>
            <a:off x="9492198" y="2058863"/>
            <a:ext cx="14886148" cy="1"/>
          </a:xfrm>
          <a:prstGeom prst="line">
            <a:avLst/>
          </a:prstGeom>
          <a:ln w="50800">
            <a:solidFill>
              <a:srgbClr val="1C84BA"/>
            </a:solidFill>
            <a:miter/>
          </a:ln>
        </p:spPr>
        <p:txBody>
          <a:bodyPr tIns="91439" bIns="91439"/>
          <a:lstStyle/>
          <a:p>
            <a:pPr>
              <a:lnSpc>
                <a:spcPct val="80000"/>
              </a:lnSpc>
              <a:defRPr sz="4200" b="1"/>
            </a:pPr>
            <a:endParaRPr/>
          </a:p>
        </p:txBody>
      </p:sp>
      <p:pic>
        <p:nvPicPr>
          <p:cNvPr id="287" name="pasted-image.pdf" descr="pasted-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8538" y="12903121"/>
            <a:ext cx="4349553" cy="3519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8B6FB-05CF-47E9-BA09-F01100EF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Точки оптимизации</a:t>
            </a:r>
            <a:endParaRPr lang="ru-RU" dirty="0"/>
          </a:p>
        </p:txBody>
      </p:sp>
      <p:pic>
        <p:nvPicPr>
          <p:cNvPr id="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857" y="3055497"/>
            <a:ext cx="19965747" cy="1043341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Определение продолжительности обучения"/>
          <p:cNvSpPr txBox="1"/>
          <p:nvPr/>
        </p:nvSpPr>
        <p:spPr>
          <a:xfrm>
            <a:off x="10909241" y="5063450"/>
            <a:ext cx="4242593" cy="1846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8" tIns="91438" rIns="91438" bIns="91438">
            <a:spAutoFit/>
          </a:bodyPr>
          <a:lstStyle/>
          <a:p>
            <a:pPr>
              <a:lnSpc>
                <a:spcPct val="100000"/>
              </a:lnSpc>
              <a:defRPr sz="3600">
                <a:latin typeface="Stem  Light"/>
                <a:ea typeface="Stem  Light"/>
                <a:cs typeface="Stem  Light"/>
                <a:sym typeface="Stem  Light"/>
              </a:defRPr>
            </a:pPr>
            <a:r>
              <a:rPr dirty="0" err="1" smtClean="0"/>
              <a:t>Определение</a:t>
            </a:r>
            <a:r>
              <a:rPr dirty="0" smtClean="0"/>
              <a:t> </a:t>
            </a:r>
            <a:r>
              <a:rPr spc="-107" dirty="0" err="1" smtClean="0"/>
              <a:t>продолжительности</a:t>
            </a:r>
            <a:r>
              <a:rPr dirty="0" smtClean="0"/>
              <a:t> </a:t>
            </a:r>
            <a:r>
              <a:rPr dirty="0" err="1"/>
              <a:t>обучения</a:t>
            </a:r>
            <a:endParaRPr dirty="0"/>
          </a:p>
        </p:txBody>
      </p:sp>
      <p:sp>
        <p:nvSpPr>
          <p:cNvPr id="9" name="Автоматизация процесса обучения"/>
          <p:cNvSpPr txBox="1"/>
          <p:nvPr/>
        </p:nvSpPr>
        <p:spPr>
          <a:xfrm>
            <a:off x="17746325" y="5063451"/>
            <a:ext cx="4057623" cy="1802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100000"/>
              </a:lnSpc>
              <a:defRPr sz="3600">
                <a:latin typeface="Stem  Light"/>
                <a:ea typeface="Stem  Light"/>
                <a:cs typeface="Stem  Light"/>
                <a:sym typeface="Stem  Light"/>
              </a:defRPr>
            </a:lvl1pPr>
          </a:lstStyle>
          <a:p>
            <a:r>
              <a:rPr dirty="0" err="1"/>
              <a:t>Автоматизация</a:t>
            </a:r>
            <a:r>
              <a:rPr dirty="0"/>
              <a:t> </a:t>
            </a:r>
            <a:r>
              <a:rPr dirty="0" err="1"/>
              <a:t>процесса</a:t>
            </a:r>
            <a:r>
              <a:rPr dirty="0"/>
              <a:t> </a:t>
            </a:r>
            <a:r>
              <a:rPr dirty="0" err="1"/>
              <a:t>обучения</a:t>
            </a:r>
            <a:endParaRPr dirty="0"/>
          </a:p>
        </p:txBody>
      </p:sp>
      <p:sp>
        <p:nvSpPr>
          <p:cNvPr id="10" name="Внедрение электронной подписи"/>
          <p:cNvSpPr txBox="1"/>
          <p:nvPr/>
        </p:nvSpPr>
        <p:spPr>
          <a:xfrm>
            <a:off x="4481842" y="10347052"/>
            <a:ext cx="3885407" cy="1802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100000"/>
              </a:lnSpc>
              <a:defRPr sz="3600">
                <a:latin typeface="Stem  Light"/>
                <a:ea typeface="Stem  Light"/>
                <a:cs typeface="Stem  Light"/>
                <a:sym typeface="Stem  Light"/>
              </a:defRPr>
            </a:lvl1pPr>
          </a:lstStyle>
          <a:p>
            <a:r>
              <a:rPr dirty="0" err="1"/>
              <a:t>Внедрение</a:t>
            </a:r>
            <a:r>
              <a:rPr dirty="0"/>
              <a:t> </a:t>
            </a:r>
            <a:r>
              <a:rPr dirty="0" err="1"/>
              <a:t>электронной</a:t>
            </a:r>
            <a:r>
              <a:rPr dirty="0"/>
              <a:t> </a:t>
            </a:r>
            <a:r>
              <a:rPr dirty="0" err="1"/>
              <a:t>подписи</a:t>
            </a:r>
            <a:endParaRPr dirty="0"/>
          </a:p>
        </p:txBody>
      </p:sp>
      <p:sp>
        <p:nvSpPr>
          <p:cNvPr id="11" name="Корректное планирование обучения"/>
          <p:cNvSpPr txBox="1"/>
          <p:nvPr/>
        </p:nvSpPr>
        <p:spPr>
          <a:xfrm>
            <a:off x="11087835" y="10347052"/>
            <a:ext cx="3885407" cy="1846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8" tIns="91438" rIns="91438" bIns="91438">
            <a:spAutoFit/>
          </a:bodyPr>
          <a:lstStyle>
            <a:lvl1pPr>
              <a:lnSpc>
                <a:spcPct val="100000"/>
              </a:lnSpc>
              <a:defRPr sz="3600">
                <a:latin typeface="Stem  Light"/>
                <a:ea typeface="Stem  Light"/>
                <a:cs typeface="Stem  Light"/>
                <a:sym typeface="Stem  Light"/>
              </a:defRPr>
            </a:lvl1pPr>
          </a:lstStyle>
          <a:p>
            <a:r>
              <a:rPr dirty="0" err="1"/>
              <a:t>Корректное</a:t>
            </a:r>
            <a:r>
              <a:rPr dirty="0"/>
              <a:t> </a:t>
            </a:r>
            <a:r>
              <a:rPr dirty="0" err="1"/>
              <a:t>планирование</a:t>
            </a:r>
            <a:r>
              <a:rPr dirty="0"/>
              <a:t> </a:t>
            </a:r>
            <a:r>
              <a:rPr dirty="0" err="1"/>
              <a:t>обучения</a:t>
            </a:r>
            <a:endParaRPr dirty="0"/>
          </a:p>
        </p:txBody>
      </p:sp>
      <p:sp>
        <p:nvSpPr>
          <p:cNvPr id="12" name="Определение продолжительности обучения">
            <a:extLst>
              <a:ext uri="{FF2B5EF4-FFF2-40B4-BE49-F238E27FC236}">
                <a16:creationId xmlns="" xmlns:a16="http://schemas.microsoft.com/office/drawing/2014/main" id="{6B311CF7-E5B0-4E8D-AE18-F5DB2A3439C5}"/>
              </a:ext>
            </a:extLst>
          </p:cNvPr>
          <p:cNvSpPr txBox="1"/>
          <p:nvPr/>
        </p:nvSpPr>
        <p:spPr>
          <a:xfrm>
            <a:off x="4171181" y="4966516"/>
            <a:ext cx="5973991" cy="738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lnSpc>
                <a:spcPct val="100000"/>
              </a:lnSpc>
              <a:defRPr sz="3600">
                <a:latin typeface="Stem  Light"/>
                <a:ea typeface="Stem  Light"/>
                <a:cs typeface="Stem  Light"/>
                <a:sym typeface="Stem  Light"/>
              </a:defRPr>
            </a:pPr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4FA89A3-3021-422A-B19F-8B03380741B3}"/>
              </a:ext>
            </a:extLst>
          </p:cNvPr>
          <p:cNvSpPr txBox="1"/>
          <p:nvPr/>
        </p:nvSpPr>
        <p:spPr>
          <a:xfrm>
            <a:off x="4458740" y="5063450"/>
            <a:ext cx="3908509" cy="19205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3600" dirty="0"/>
              <a:t>Определение способа обучения</a:t>
            </a:r>
          </a:p>
        </p:txBody>
      </p:sp>
      <p:sp>
        <p:nvSpPr>
          <p:cNvPr id="14" name="Выведение  отдельных функций  в аутсорсинг"/>
          <p:cNvSpPr txBox="1"/>
          <p:nvPr/>
        </p:nvSpPr>
        <p:spPr>
          <a:xfrm>
            <a:off x="17627177" y="10347052"/>
            <a:ext cx="6077509" cy="1802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lnSpc>
                <a:spcPct val="100000"/>
              </a:lnSpc>
              <a:defRPr sz="3600">
                <a:latin typeface="Stem  Light"/>
                <a:ea typeface="Stem  Light"/>
                <a:cs typeface="Stem  Light"/>
                <a:sym typeface="Stem  Light"/>
              </a:defRPr>
            </a:pPr>
            <a:r>
              <a:rPr dirty="0" err="1"/>
              <a:t>Выведение</a:t>
            </a:r>
            <a:r>
              <a:rPr dirty="0"/>
              <a:t> </a:t>
            </a:r>
            <a:br>
              <a:rPr dirty="0"/>
            </a:br>
            <a:r>
              <a:rPr spc="-107" dirty="0" err="1"/>
              <a:t>отдельных</a:t>
            </a:r>
            <a:r>
              <a:rPr spc="-107" dirty="0"/>
              <a:t> </a:t>
            </a:r>
            <a:r>
              <a:rPr spc="-107" dirty="0" err="1"/>
              <a:t>функций</a:t>
            </a:r>
            <a:r>
              <a:rPr spc="-107" dirty="0"/>
              <a:t> </a:t>
            </a:r>
            <a:br>
              <a:rPr spc="-107" dirty="0"/>
            </a:br>
            <a:r>
              <a:rPr dirty="0"/>
              <a:t>в </a:t>
            </a:r>
            <a:r>
              <a:rPr dirty="0" err="1"/>
              <a:t>аутсорсинг</a:t>
            </a:r>
            <a:endParaRPr dirty="0"/>
          </a:p>
        </p:txBody>
      </p:sp>
      <p:sp>
        <p:nvSpPr>
          <p:cNvPr id="15" name="При проведении оптимизации всех блоков общая стоимость обучения может быть снижена в 5 раз"/>
          <p:cNvSpPr txBox="1">
            <a:spLocks noGrp="1"/>
          </p:cNvSpPr>
          <p:nvPr>
            <p:ph type="body" sz="quarter" idx="1"/>
          </p:nvPr>
        </p:nvSpPr>
        <p:spPr>
          <a:xfrm>
            <a:off x="900753" y="2180966"/>
            <a:ext cx="23310376" cy="2657137"/>
          </a:xfrm>
          <a:prstGeom prst="rect">
            <a:avLst/>
          </a:prstGeom>
        </p:spPr>
        <p:txBody>
          <a:bodyPr lIns="91439" tIns="91439" rIns="91439" bIns="91439"/>
          <a:lstStyle>
            <a:lvl1pPr algn="ctr">
              <a:lnSpc>
                <a:spcPct val="80000"/>
              </a:lnSpc>
              <a:defRPr sz="3600">
                <a:solidFill>
                  <a:srgbClr val="4082B5"/>
                </a:solidFill>
                <a:latin typeface="Stem  Medium"/>
                <a:ea typeface="Stem  Medium"/>
                <a:cs typeface="Stem  Medium"/>
                <a:sym typeface="Stem  Medium"/>
              </a:defRPr>
            </a:lvl1pPr>
          </a:lstStyle>
          <a:p>
            <a:r>
              <a:t>При проведении оптимизации всех блоков общая стоимость обучения может быть снижена в 5 раз </a:t>
            </a:r>
          </a:p>
        </p:txBody>
      </p:sp>
    </p:spTree>
    <p:extLst>
      <p:ext uri="{BB962C8B-B14F-4D97-AF65-F5344CB8AC3E}">
        <p14:creationId xmlns:p14="http://schemas.microsoft.com/office/powerpoint/2010/main" val="208608725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8B6FB-05CF-47E9-BA09-F01100EF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ПОРЯДОК и форма обучения ПО ОТ</a:t>
            </a:r>
            <a:endParaRPr lang="ru-RU" dirty="0"/>
          </a:p>
        </p:txBody>
      </p:sp>
      <p:sp>
        <p:nvSpPr>
          <p:cNvPr id="3" name="TextBox 5"/>
          <p:cNvSpPr txBox="1"/>
          <p:nvPr/>
        </p:nvSpPr>
        <p:spPr>
          <a:xfrm>
            <a:off x="1873905" y="10061483"/>
            <a:ext cx="20650552" cy="1802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>
            <a:lvl1pPr algn="just">
              <a:lnSpc>
                <a:spcPct val="100000"/>
              </a:lnSpc>
              <a:defRPr sz="3400">
                <a:solidFill>
                  <a:srgbClr val="4082B5"/>
                </a:solidFill>
                <a:latin typeface="Stem  Medium"/>
                <a:ea typeface="Stem  Medium"/>
                <a:cs typeface="Stem  Medium"/>
                <a:sym typeface="Stem  Medium"/>
              </a:defRPr>
            </a:lvl1pPr>
          </a:lstStyle>
          <a:p>
            <a:r>
              <a:rPr dirty="0"/>
              <a:t>В </a:t>
            </a:r>
            <a:r>
              <a:rPr dirty="0" err="1"/>
              <a:t>случае</a:t>
            </a:r>
            <a:r>
              <a:rPr dirty="0"/>
              <a:t>, </a:t>
            </a:r>
            <a:r>
              <a:rPr dirty="0" err="1"/>
              <a:t>когда</a:t>
            </a:r>
            <a:r>
              <a:rPr dirty="0"/>
              <a:t> </a:t>
            </a:r>
            <a:r>
              <a:rPr dirty="0" err="1"/>
              <a:t>решение</a:t>
            </a:r>
            <a:r>
              <a:rPr dirty="0"/>
              <a:t> о </a:t>
            </a:r>
            <a:r>
              <a:rPr dirty="0" err="1"/>
              <a:t>количестве</a:t>
            </a:r>
            <a:r>
              <a:rPr dirty="0"/>
              <a:t> </a:t>
            </a:r>
            <a:r>
              <a:rPr dirty="0" err="1"/>
              <a:t>часов</a:t>
            </a:r>
            <a:r>
              <a:rPr dirty="0"/>
              <a:t> </a:t>
            </a:r>
            <a:r>
              <a:rPr dirty="0" err="1"/>
              <a:t>обучения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той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иной</a:t>
            </a:r>
            <a:r>
              <a:rPr dirty="0"/>
              <a:t> </a:t>
            </a:r>
            <a:r>
              <a:rPr dirty="0" err="1"/>
              <a:t>программе</a:t>
            </a:r>
            <a:r>
              <a:rPr dirty="0"/>
              <a:t> </a:t>
            </a:r>
            <a:r>
              <a:rPr dirty="0" err="1"/>
              <a:t>ничем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обосновано</a:t>
            </a:r>
            <a:r>
              <a:rPr dirty="0"/>
              <a:t>, </a:t>
            </a:r>
            <a:r>
              <a:rPr dirty="0" err="1"/>
              <a:t>то</a:t>
            </a:r>
            <a:r>
              <a:rPr dirty="0"/>
              <a:t> </a:t>
            </a:r>
            <a:r>
              <a:rPr dirty="0" err="1"/>
              <a:t>рабочее</a:t>
            </a:r>
            <a:r>
              <a:rPr dirty="0"/>
              <a:t> </a:t>
            </a:r>
            <a:r>
              <a:rPr dirty="0" err="1"/>
              <a:t>время</a:t>
            </a:r>
            <a:r>
              <a:rPr dirty="0"/>
              <a:t> </a:t>
            </a:r>
            <a:r>
              <a:rPr dirty="0" err="1"/>
              <a:t>персонала</a:t>
            </a:r>
            <a:r>
              <a:rPr dirty="0"/>
              <a:t>, </a:t>
            </a: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правило</a:t>
            </a:r>
            <a:r>
              <a:rPr dirty="0"/>
              <a:t>, </a:t>
            </a:r>
            <a:r>
              <a:rPr dirty="0" err="1"/>
              <a:t>тратится</a:t>
            </a:r>
            <a:r>
              <a:rPr dirty="0"/>
              <a:t> </a:t>
            </a:r>
            <a:r>
              <a:rPr dirty="0" err="1"/>
              <a:t>неэффективно</a:t>
            </a:r>
            <a:endParaRPr dirty="0"/>
          </a:p>
        </p:txBody>
      </p:sp>
      <p:sp>
        <p:nvSpPr>
          <p:cNvPr id="4" name="TextBox 11"/>
          <p:cNvSpPr txBox="1"/>
          <p:nvPr/>
        </p:nvSpPr>
        <p:spPr>
          <a:xfrm>
            <a:off x="1873905" y="8129510"/>
            <a:ext cx="20650553" cy="1802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>
            <a:lvl1pPr algn="just">
              <a:lnSpc>
                <a:spcPct val="100000"/>
              </a:lnSpc>
              <a:defRPr sz="3400">
                <a:solidFill>
                  <a:srgbClr val="4082B5"/>
                </a:solidFill>
                <a:latin typeface="Stem  Medium"/>
                <a:ea typeface="Stem  Medium"/>
                <a:cs typeface="Stem  Medium"/>
                <a:sym typeface="Stem  Medium"/>
              </a:defRPr>
            </a:lvl1pPr>
          </a:lstStyle>
          <a:p>
            <a:r>
              <a:rPr dirty="0"/>
              <a:t>В </a:t>
            </a:r>
            <a:r>
              <a:rPr dirty="0" err="1"/>
              <a:t>структуре</a:t>
            </a:r>
            <a:r>
              <a:rPr dirty="0"/>
              <a:t> </a:t>
            </a:r>
            <a:r>
              <a:rPr dirty="0" err="1"/>
              <a:t>отдельных</a:t>
            </a:r>
            <a:r>
              <a:rPr dirty="0"/>
              <a:t> </a:t>
            </a:r>
            <a:r>
              <a:rPr dirty="0" err="1"/>
              <a:t>программ</a:t>
            </a:r>
            <a:r>
              <a:rPr dirty="0"/>
              <a:t>, </a:t>
            </a:r>
            <a:r>
              <a:rPr dirty="0" err="1"/>
              <a:t>обучение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которым</a:t>
            </a:r>
            <a:r>
              <a:rPr dirty="0"/>
              <a:t> </a:t>
            </a:r>
            <a:r>
              <a:rPr dirty="0" err="1"/>
              <a:t>является</a:t>
            </a:r>
            <a:r>
              <a:rPr dirty="0"/>
              <a:t> </a:t>
            </a:r>
            <a:r>
              <a:rPr dirty="0" err="1"/>
              <a:t>обязательным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установлено</a:t>
            </a:r>
            <a:r>
              <a:rPr dirty="0"/>
              <a:t> </a:t>
            </a:r>
            <a:r>
              <a:rPr dirty="0" err="1"/>
              <a:t>корпоративными</a:t>
            </a:r>
            <a:r>
              <a:rPr dirty="0"/>
              <a:t> </a:t>
            </a:r>
            <a:r>
              <a:rPr dirty="0" err="1"/>
              <a:t>требованиями</a:t>
            </a:r>
            <a:r>
              <a:rPr dirty="0"/>
              <a:t>, </a:t>
            </a:r>
            <a:r>
              <a:rPr dirty="0" err="1"/>
              <a:t>могут</a:t>
            </a:r>
            <a:r>
              <a:rPr dirty="0"/>
              <a:t> </a:t>
            </a:r>
            <a:r>
              <a:rPr dirty="0" err="1"/>
              <a:t>быть</a:t>
            </a:r>
            <a:r>
              <a:rPr dirty="0"/>
              <a:t> </a:t>
            </a:r>
            <a:r>
              <a:rPr dirty="0" err="1"/>
              <a:t>пересекающиеся</a:t>
            </a:r>
            <a:r>
              <a:rPr dirty="0"/>
              <a:t> </a:t>
            </a:r>
            <a:r>
              <a:rPr dirty="0" err="1"/>
              <a:t>разделы</a:t>
            </a:r>
            <a:r>
              <a:rPr dirty="0"/>
              <a:t> (</a:t>
            </a:r>
            <a:r>
              <a:rPr dirty="0" err="1"/>
              <a:t>модули</a:t>
            </a:r>
            <a:r>
              <a:rPr dirty="0"/>
              <a:t>, </a:t>
            </a:r>
            <a:r>
              <a:rPr dirty="0" err="1"/>
              <a:t>темы</a:t>
            </a:r>
            <a:r>
              <a:rPr dirty="0"/>
              <a:t>)</a:t>
            </a:r>
          </a:p>
        </p:txBody>
      </p:sp>
      <p:sp>
        <p:nvSpPr>
          <p:cNvPr id="5" name="Учебные центры и работодатели самостоятельно устанавливают продолжительность обучения по программам, для которых она законодательно не определена, также возможно комбинация и совмещение программ там, где это разрешено законодательно. В структуре отдельны"/>
          <p:cNvSpPr txBox="1"/>
          <p:nvPr/>
        </p:nvSpPr>
        <p:spPr>
          <a:xfrm>
            <a:off x="1873905" y="4864309"/>
            <a:ext cx="20986751" cy="2971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>
            <a:lvl1pPr algn="just">
              <a:lnSpc>
                <a:spcPct val="100000"/>
              </a:lnSpc>
              <a:defRPr sz="3400">
                <a:latin typeface="Stem  Medium"/>
                <a:ea typeface="Stem  Medium"/>
                <a:cs typeface="Stem  Medium"/>
                <a:sym typeface="Stem  Medium"/>
              </a:defRPr>
            </a:lvl1pPr>
          </a:lstStyle>
          <a:p>
            <a:r>
              <a:rPr dirty="0" err="1"/>
              <a:t>Учебные</a:t>
            </a:r>
            <a:r>
              <a:rPr dirty="0"/>
              <a:t> </a:t>
            </a:r>
            <a:r>
              <a:rPr dirty="0" err="1"/>
              <a:t>центры</a:t>
            </a:r>
            <a:r>
              <a:rPr dirty="0"/>
              <a:t> и </a:t>
            </a:r>
            <a:r>
              <a:rPr dirty="0" err="1"/>
              <a:t>работодатели</a:t>
            </a:r>
            <a:r>
              <a:rPr dirty="0"/>
              <a:t> </a:t>
            </a:r>
            <a:r>
              <a:rPr dirty="0" err="1"/>
              <a:t>самостоятельно</a:t>
            </a:r>
            <a:r>
              <a:rPr dirty="0"/>
              <a:t> </a:t>
            </a:r>
            <a:r>
              <a:rPr dirty="0" err="1"/>
              <a:t>устанавливают</a:t>
            </a:r>
            <a:r>
              <a:rPr dirty="0"/>
              <a:t> </a:t>
            </a:r>
            <a:r>
              <a:rPr dirty="0" err="1"/>
              <a:t>продолжительность</a:t>
            </a:r>
            <a:r>
              <a:rPr dirty="0"/>
              <a:t> </a:t>
            </a:r>
            <a:r>
              <a:rPr dirty="0" err="1"/>
              <a:t>обучения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программам</a:t>
            </a:r>
            <a:r>
              <a:rPr dirty="0"/>
              <a:t>,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которых</a:t>
            </a:r>
            <a:r>
              <a:rPr dirty="0"/>
              <a:t> </a:t>
            </a:r>
            <a:r>
              <a:rPr dirty="0" err="1"/>
              <a:t>она</a:t>
            </a:r>
            <a:r>
              <a:rPr dirty="0"/>
              <a:t> </a:t>
            </a:r>
            <a:r>
              <a:rPr dirty="0" err="1"/>
              <a:t>законодательно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определена</a:t>
            </a:r>
            <a:r>
              <a:rPr dirty="0"/>
              <a:t>, </a:t>
            </a:r>
            <a:r>
              <a:rPr dirty="0" err="1"/>
              <a:t>также</a:t>
            </a:r>
            <a:r>
              <a:rPr dirty="0"/>
              <a:t> </a:t>
            </a:r>
            <a:r>
              <a:rPr dirty="0" err="1"/>
              <a:t>возможно</a:t>
            </a:r>
            <a:r>
              <a:rPr dirty="0"/>
              <a:t> </a:t>
            </a:r>
            <a:r>
              <a:rPr dirty="0" err="1"/>
              <a:t>комбинация</a:t>
            </a:r>
            <a:r>
              <a:rPr dirty="0"/>
              <a:t> и </a:t>
            </a:r>
            <a:r>
              <a:rPr dirty="0" err="1"/>
              <a:t>совмещение</a:t>
            </a:r>
            <a:r>
              <a:rPr dirty="0"/>
              <a:t> </a:t>
            </a:r>
            <a:r>
              <a:rPr dirty="0" err="1"/>
              <a:t>программ</a:t>
            </a:r>
            <a:r>
              <a:rPr dirty="0"/>
              <a:t> </a:t>
            </a:r>
            <a:r>
              <a:rPr dirty="0" err="1"/>
              <a:t>там</a:t>
            </a:r>
            <a:r>
              <a:rPr dirty="0"/>
              <a:t>, </a:t>
            </a:r>
            <a:r>
              <a:rPr dirty="0" err="1"/>
              <a:t>где</a:t>
            </a:r>
            <a:r>
              <a:rPr dirty="0"/>
              <a:t>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разрешено</a:t>
            </a:r>
            <a:r>
              <a:rPr dirty="0"/>
              <a:t> </a:t>
            </a:r>
            <a:r>
              <a:rPr dirty="0" err="1"/>
              <a:t>законодательно</a:t>
            </a:r>
            <a:r>
              <a:rPr dirty="0"/>
              <a:t>. </a:t>
            </a:r>
          </a:p>
        </p:txBody>
      </p:sp>
      <p:sp>
        <p:nvSpPr>
          <p:cNvPr id="6" name="Объект 3"/>
          <p:cNvSpPr txBox="1">
            <a:spLocks noGrp="1"/>
          </p:cNvSpPr>
          <p:nvPr>
            <p:ph type="body" sz="quarter" idx="1"/>
          </p:nvPr>
        </p:nvSpPr>
        <p:spPr>
          <a:xfrm>
            <a:off x="1873905" y="2909350"/>
            <a:ext cx="21267375" cy="3311526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3400">
                <a:latin typeface="Stem  Medium"/>
                <a:ea typeface="Stem  Medium"/>
                <a:cs typeface="Stem  Medium"/>
                <a:sym typeface="Stem  Medium"/>
              </a:defRPr>
            </a:lvl1pPr>
          </a:lstStyle>
          <a:p>
            <a:pPr algn="l"/>
            <a:r>
              <a:rPr dirty="0" err="1"/>
              <a:t>Очное</a:t>
            </a:r>
            <a:r>
              <a:rPr dirty="0"/>
              <a:t> </a:t>
            </a:r>
            <a:r>
              <a:rPr dirty="0" err="1"/>
              <a:t>обучение</a:t>
            </a:r>
            <a:r>
              <a:rPr dirty="0"/>
              <a:t> в </a:t>
            </a:r>
            <a:r>
              <a:rPr dirty="0" err="1"/>
              <a:t>классе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подготовка</a:t>
            </a:r>
            <a:r>
              <a:rPr dirty="0"/>
              <a:t> с </a:t>
            </a:r>
            <a:r>
              <a:rPr dirty="0" err="1"/>
              <a:t>применением</a:t>
            </a:r>
            <a:r>
              <a:rPr dirty="0"/>
              <a:t> </a:t>
            </a:r>
            <a:r>
              <a:rPr dirty="0" err="1"/>
              <a:t>дистанционных</a:t>
            </a:r>
            <a:r>
              <a:rPr dirty="0"/>
              <a:t> </a:t>
            </a:r>
            <a:r>
              <a:rPr dirty="0" err="1"/>
              <a:t>технологий</a:t>
            </a:r>
            <a:r>
              <a:rPr dirty="0"/>
              <a:t> </a:t>
            </a:r>
            <a:r>
              <a:rPr dirty="0" err="1"/>
              <a:t>там</a:t>
            </a:r>
            <a:r>
              <a:rPr dirty="0"/>
              <a:t>, </a:t>
            </a:r>
            <a:r>
              <a:rPr dirty="0" err="1"/>
              <a:t>где</a:t>
            </a:r>
            <a:r>
              <a:rPr dirty="0"/>
              <a:t>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допустимо</a:t>
            </a:r>
            <a:r>
              <a:rPr dirty="0"/>
              <a:t> с </a:t>
            </a:r>
            <a:r>
              <a:rPr dirty="0" err="1"/>
              <a:t>точки</a:t>
            </a:r>
            <a:r>
              <a:rPr dirty="0"/>
              <a:t> </a:t>
            </a:r>
            <a:r>
              <a:rPr dirty="0" err="1"/>
              <a:t>зрения</a:t>
            </a:r>
            <a:r>
              <a:rPr dirty="0"/>
              <a:t> </a:t>
            </a:r>
            <a:r>
              <a:rPr dirty="0" err="1"/>
              <a:t>законодательства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538624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8B6FB-05CF-47E9-BA09-F01100EF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Комбинирование программ обучения</a:t>
            </a:r>
            <a:endParaRPr lang="ru-RU" dirty="0"/>
          </a:p>
        </p:txBody>
      </p:sp>
      <p:graphicFrame>
        <p:nvGraphicFramePr>
          <p:cNvPr id="8" name="Таблица 3"/>
          <p:cNvGraphicFramePr/>
          <p:nvPr>
            <p:extLst>
              <p:ext uri="{D42A27DB-BD31-4B8C-83A1-F6EECF244321}">
                <p14:modId xmlns:p14="http://schemas.microsoft.com/office/powerpoint/2010/main" val="3741235450"/>
              </p:ext>
            </p:extLst>
          </p:nvPr>
        </p:nvGraphicFramePr>
        <p:xfrm>
          <a:off x="2487058" y="2656658"/>
          <a:ext cx="8864690" cy="957908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50546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92286">
                <a:tc>
                  <a:txBody>
                    <a:bodyPr/>
                    <a:lstStyle/>
                    <a:p>
                      <a:pPr algn="ctr">
                        <a:lnSpc>
                          <a:spcPct val="6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 err="1">
                          <a:solidFill>
                            <a:srgbClr val="FFFFFF"/>
                          </a:solidFill>
                          <a:sym typeface="Stem"/>
                        </a:rPr>
                        <a:t>Наименование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sym typeface="Stem"/>
                        </a:rPr>
                        <a:t> </a:t>
                      </a:r>
                      <a:r>
                        <a:rPr sz="2000" b="1" dirty="0" err="1">
                          <a:solidFill>
                            <a:srgbClr val="FFFFFF"/>
                          </a:solidFill>
                          <a:sym typeface="Stem"/>
                        </a:rPr>
                        <a:t>программ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sym typeface="Stem"/>
                        </a:rPr>
                        <a:t> </a:t>
                      </a:r>
                      <a:r>
                        <a:rPr sz="2000" b="1" dirty="0" err="1">
                          <a:solidFill>
                            <a:srgbClr val="FFFFFF"/>
                          </a:solidFill>
                          <a:sym typeface="Stem"/>
                        </a:rPr>
                        <a:t>обучения</a:t>
                      </a:r>
                      <a:endParaRPr sz="2000" b="1" dirty="0">
                        <a:solidFill>
                          <a:srgbClr val="FFFFFF"/>
                        </a:solidFill>
                        <a:sym typeface="Stem"/>
                      </a:endParaRPr>
                    </a:p>
                  </a:txBody>
                  <a:tcPr marL="7620" marR="7620" marT="7620" marB="762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0">
                      <a:miter lim="400000"/>
                    </a:lnB>
                    <a:solidFill>
                      <a:srgbClr val="397D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6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 err="1">
                          <a:solidFill>
                            <a:srgbClr val="FFFFFF"/>
                          </a:solidFill>
                          <a:sym typeface="Stem"/>
                        </a:rPr>
                        <a:t>Программа</a:t>
                      </a:r>
                      <a:endParaRPr lang="en-US" sz="2000" b="1" dirty="0">
                        <a:solidFill>
                          <a:srgbClr val="FFFFFF"/>
                        </a:solidFill>
                        <a:sym typeface="Stem"/>
                      </a:endParaRPr>
                    </a:p>
                    <a:p>
                      <a:pPr algn="ctr">
                        <a:lnSpc>
                          <a:spcPct val="6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endParaRPr lang="en-US" sz="2000" b="1" dirty="0">
                        <a:solidFill>
                          <a:srgbClr val="FFFFFF"/>
                        </a:solidFill>
                        <a:sym typeface="Stem"/>
                      </a:endParaRPr>
                    </a:p>
                    <a:p>
                      <a:pPr algn="ctr">
                        <a:lnSpc>
                          <a:spcPct val="6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sym typeface="Stem"/>
                        </a:rPr>
                        <a:t> ОПП</a:t>
                      </a:r>
                    </a:p>
                  </a:txBody>
                  <a:tcPr marL="7620" marR="7620" marT="7620" marB="762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solidFill>
                      <a:srgbClr val="397D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6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 err="1">
                          <a:solidFill>
                            <a:srgbClr val="FFFFFF"/>
                          </a:solidFill>
                          <a:sym typeface="Stem"/>
                        </a:rPr>
                        <a:t>Программа</a:t>
                      </a:r>
                      <a:endParaRPr lang="en-US" sz="2000" b="1" dirty="0">
                        <a:solidFill>
                          <a:srgbClr val="FFFFFF"/>
                        </a:solidFill>
                        <a:sym typeface="Stem"/>
                      </a:endParaRPr>
                    </a:p>
                    <a:p>
                      <a:pPr algn="ctr">
                        <a:lnSpc>
                          <a:spcPct val="6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endParaRPr lang="en-US" sz="2000" b="1" dirty="0">
                        <a:solidFill>
                          <a:srgbClr val="FFFFFF"/>
                        </a:solidFill>
                        <a:sym typeface="Stem"/>
                      </a:endParaRPr>
                    </a:p>
                    <a:p>
                      <a:pPr algn="ctr">
                        <a:lnSpc>
                          <a:spcPct val="6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sym typeface="Stem"/>
                        </a:rPr>
                        <a:t> СИЗ</a:t>
                      </a:r>
                    </a:p>
                  </a:txBody>
                  <a:tcPr marL="7620" marR="7620" marT="7620" marB="762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solidFill>
                      <a:srgbClr val="397D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65200">
                <a:tc rowSpan="3">
                  <a:txBody>
                    <a:bodyPr/>
                    <a:lstStyle/>
                    <a:p>
                      <a:pPr algn="ctr">
                        <a:defRPr sz="2300">
                          <a:sym typeface="Stem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12700">
                      <a:solidFill>
                        <a:srgbClr val="535353"/>
                      </a:solidFill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800" b="1">
                          <a:solidFill>
                            <a:srgbClr val="535353"/>
                          </a:solidFill>
                          <a:sym typeface="Stem"/>
                        </a:rPr>
                        <a:t>+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solidFill>
                      <a:schemeClr val="accent4">
                        <a:lumOff val="125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4800" b="1">
                          <a:sym typeface="Stem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solidFill>
                      <a:schemeClr val="accent4">
                        <a:lumOff val="125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65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4800" b="1">
                          <a:sym typeface="Stem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solidFill>
                      <a:schemeClr val="accent4">
                        <a:lumOff val="125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800" b="1">
                          <a:solidFill>
                            <a:srgbClr val="535353"/>
                          </a:solidFill>
                          <a:sym typeface="Stem"/>
                        </a:rPr>
                        <a:t>+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solidFill>
                      <a:schemeClr val="accent4">
                        <a:lumOff val="125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65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800" b="1">
                          <a:solidFill>
                            <a:srgbClr val="535353"/>
                          </a:solidFill>
                          <a:sym typeface="Stem"/>
                        </a:rPr>
                        <a:t>+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solidFill>
                      <a:schemeClr val="accent4">
                        <a:lumOff val="125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800" b="1">
                          <a:solidFill>
                            <a:srgbClr val="535353"/>
                          </a:solidFill>
                          <a:sym typeface="Stem"/>
                        </a:rPr>
                        <a:t>+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solidFill>
                      <a:schemeClr val="accent4">
                        <a:lumOff val="125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65200">
                <a:tc rowSpan="3">
                  <a:txBody>
                    <a:bodyPr/>
                    <a:lstStyle/>
                    <a:p>
                      <a:pPr algn="ctr">
                        <a:defRPr sz="2300">
                          <a:sym typeface="Stem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12700">
                      <a:solidFill>
                        <a:srgbClr val="535353"/>
                      </a:solidFill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800" b="1">
                          <a:solidFill>
                            <a:srgbClr val="535353"/>
                          </a:solidFill>
                          <a:sym typeface="Stem"/>
                        </a:rPr>
                        <a:t>+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solidFill>
                      <a:srgbClr val="94C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4800" b="1">
                          <a:sym typeface="Stem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solidFill>
                      <a:srgbClr val="94C17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65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4800" b="1">
                          <a:sym typeface="Stem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solidFill>
                      <a:srgbClr val="94C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800" b="1">
                          <a:solidFill>
                            <a:srgbClr val="535353"/>
                          </a:solidFill>
                          <a:sym typeface="Stem"/>
                        </a:rPr>
                        <a:t>+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solidFill>
                      <a:srgbClr val="94C17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965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800" b="1">
                          <a:solidFill>
                            <a:srgbClr val="535353"/>
                          </a:solidFill>
                          <a:sym typeface="Stem"/>
                        </a:rPr>
                        <a:t>+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solidFill>
                      <a:srgbClr val="94C1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800" b="1">
                          <a:solidFill>
                            <a:srgbClr val="535353"/>
                          </a:solidFill>
                          <a:sym typeface="Stem"/>
                        </a:rPr>
                        <a:t>+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solidFill>
                      <a:srgbClr val="94C17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965200">
                <a:tc rowSpan="3">
                  <a:txBody>
                    <a:bodyPr/>
                    <a:lstStyle/>
                    <a:p>
                      <a:pPr algn="ctr">
                        <a:defRPr sz="2300">
                          <a:sym typeface="Stem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0">
                      <a:miter lim="400000"/>
                    </a:lnL>
                    <a:lnR w="12700">
                      <a:solidFill>
                        <a:srgbClr val="535353"/>
                      </a:solidFill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800" b="1">
                          <a:solidFill>
                            <a:srgbClr val="535353"/>
                          </a:solidFill>
                          <a:sym typeface="Stem"/>
                        </a:rPr>
                        <a:t>+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solidFill>
                      <a:schemeClr val="accent2">
                        <a:lumOff val="1098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4800" b="1">
                          <a:sym typeface="Stem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solidFill>
                      <a:schemeClr val="accent2">
                        <a:lumOff val="1098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965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4800" b="1">
                          <a:sym typeface="Stem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solidFill>
                      <a:schemeClr val="accent2">
                        <a:lumOff val="1098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800" b="1">
                          <a:solidFill>
                            <a:srgbClr val="535353"/>
                          </a:solidFill>
                          <a:sym typeface="Stem"/>
                        </a:rPr>
                        <a:t>+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solidFill>
                      <a:schemeClr val="accent2">
                        <a:lumOff val="1098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965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800" b="1">
                          <a:solidFill>
                            <a:srgbClr val="535353"/>
                          </a:solidFill>
                          <a:sym typeface="Stem"/>
                        </a:rPr>
                        <a:t>+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solidFill>
                      <a:schemeClr val="accent2">
                        <a:lumOff val="1098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800" b="1" dirty="0">
                          <a:solidFill>
                            <a:srgbClr val="535353"/>
                          </a:solidFill>
                          <a:sym typeface="Stem"/>
                        </a:rPr>
                        <a:t>+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solidFill>
                      <a:schemeClr val="accent2">
                        <a:lumOff val="1098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053" y="3405046"/>
            <a:ext cx="3225837" cy="3013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8415" y="3566907"/>
            <a:ext cx="1559550" cy="1000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612" y="6247133"/>
            <a:ext cx="3079791" cy="2907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" descr="Imag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817" y="6406779"/>
            <a:ext cx="1453800" cy="978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5391" y="8969128"/>
            <a:ext cx="3447161" cy="3246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786" y="9251416"/>
            <a:ext cx="1508807" cy="1028187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9"/>
          <p:cNvSpPr txBox="1"/>
          <p:nvPr/>
        </p:nvSpPr>
        <p:spPr>
          <a:xfrm>
            <a:off x="14884702" y="4331615"/>
            <a:ext cx="8302846" cy="1915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7" tIns="91437" rIns="91437" bIns="91437" anchor="ctr">
            <a:spAutoFit/>
          </a:bodyPr>
          <a:lstStyle>
            <a:lvl1pPr>
              <a:lnSpc>
                <a:spcPct val="70000"/>
              </a:lnSpc>
              <a:defRPr sz="2000"/>
            </a:lvl1pPr>
          </a:lstStyle>
          <a:p>
            <a:r>
              <a:rPr sz="3200" dirty="0" err="1">
                <a:solidFill>
                  <a:srgbClr val="000000"/>
                </a:solidFill>
                <a:sym typeface="Stem  Medium"/>
              </a:rPr>
              <a:t>Объединение</a:t>
            </a:r>
            <a:r>
              <a:rPr sz="3200" dirty="0">
                <a:solidFill>
                  <a:srgbClr val="000000"/>
                </a:solidFill>
                <a:sym typeface="Stem  Medium"/>
              </a:rPr>
              <a:t> </a:t>
            </a:r>
            <a:r>
              <a:rPr sz="3200" dirty="0" err="1">
                <a:solidFill>
                  <a:srgbClr val="000000"/>
                </a:solidFill>
                <a:sym typeface="Stem  Medium"/>
              </a:rPr>
              <a:t>программ</a:t>
            </a:r>
            <a:r>
              <a:rPr sz="3200" dirty="0">
                <a:solidFill>
                  <a:srgbClr val="000000"/>
                </a:solidFill>
                <a:sym typeface="Stem  Medium"/>
              </a:rPr>
              <a:t> 46А, 46Б, 46В в </a:t>
            </a:r>
            <a:r>
              <a:rPr sz="3200" dirty="0" err="1">
                <a:solidFill>
                  <a:srgbClr val="000000"/>
                </a:solidFill>
                <a:sym typeface="Stem  Medium"/>
              </a:rPr>
              <a:t>одну</a:t>
            </a:r>
            <a:r>
              <a:rPr sz="3200" dirty="0">
                <a:solidFill>
                  <a:srgbClr val="000000"/>
                </a:solidFill>
                <a:sym typeface="Stem  Medium"/>
              </a:rPr>
              <a:t> </a:t>
            </a:r>
            <a:r>
              <a:rPr sz="3200" dirty="0" err="1">
                <a:solidFill>
                  <a:srgbClr val="000000"/>
                </a:solidFill>
                <a:sym typeface="Stem  Medium"/>
              </a:rPr>
              <a:t>программу</a:t>
            </a:r>
            <a:r>
              <a:rPr sz="3200" dirty="0">
                <a:solidFill>
                  <a:srgbClr val="000000"/>
                </a:solidFill>
                <a:sym typeface="Stem  Medium"/>
              </a:rPr>
              <a:t> </a:t>
            </a:r>
            <a:r>
              <a:rPr sz="3200" dirty="0" err="1">
                <a:solidFill>
                  <a:srgbClr val="000000"/>
                </a:solidFill>
                <a:sym typeface="Stem  Medium"/>
              </a:rPr>
              <a:t>Правилами</a:t>
            </a:r>
            <a:r>
              <a:rPr sz="3200" dirty="0">
                <a:solidFill>
                  <a:srgbClr val="000000"/>
                </a:solidFill>
                <a:sym typeface="Stem  Medium"/>
              </a:rPr>
              <a:t> </a:t>
            </a:r>
            <a:r>
              <a:rPr sz="3200" dirty="0" err="1">
                <a:solidFill>
                  <a:srgbClr val="000000"/>
                </a:solidFill>
                <a:sym typeface="Stem  Medium"/>
              </a:rPr>
              <a:t>не</a:t>
            </a:r>
            <a:r>
              <a:rPr sz="3200" dirty="0">
                <a:solidFill>
                  <a:srgbClr val="000000"/>
                </a:solidFill>
                <a:sym typeface="Stem  Medium"/>
              </a:rPr>
              <a:t> </a:t>
            </a:r>
            <a:r>
              <a:rPr sz="3200" dirty="0" err="1">
                <a:solidFill>
                  <a:srgbClr val="000000"/>
                </a:solidFill>
                <a:sym typeface="Stem  Medium"/>
              </a:rPr>
              <a:t>предусмотрено</a:t>
            </a:r>
            <a:r>
              <a:rPr sz="3200" dirty="0">
                <a:solidFill>
                  <a:srgbClr val="000000"/>
                </a:solidFill>
                <a:sym typeface="Stem  Medium"/>
              </a:rPr>
              <a:t>. </a:t>
            </a:r>
            <a:r>
              <a:rPr sz="3200" dirty="0" err="1">
                <a:solidFill>
                  <a:srgbClr val="000000"/>
                </a:solidFill>
                <a:sym typeface="Stem  Medium"/>
              </a:rPr>
              <a:t>Допускается</a:t>
            </a:r>
            <a:r>
              <a:rPr sz="3200" dirty="0">
                <a:solidFill>
                  <a:srgbClr val="000000"/>
                </a:solidFill>
                <a:sym typeface="Stem  Medium"/>
              </a:rPr>
              <a:t> </a:t>
            </a:r>
            <a:r>
              <a:rPr sz="3200" dirty="0" err="1">
                <a:solidFill>
                  <a:srgbClr val="000000"/>
                </a:solidFill>
                <a:sym typeface="Stem  Medium"/>
              </a:rPr>
              <a:t>только</a:t>
            </a:r>
            <a:r>
              <a:rPr sz="3200" dirty="0">
                <a:solidFill>
                  <a:srgbClr val="000000"/>
                </a:solidFill>
                <a:sym typeface="Stem  Medium"/>
              </a:rPr>
              <a:t> </a:t>
            </a:r>
            <a:r>
              <a:rPr sz="3200" dirty="0" err="1">
                <a:solidFill>
                  <a:srgbClr val="000000"/>
                </a:solidFill>
                <a:sym typeface="Stem  Medium"/>
              </a:rPr>
              <a:t>суммирование</a:t>
            </a:r>
            <a:r>
              <a:rPr sz="3200" dirty="0">
                <a:solidFill>
                  <a:srgbClr val="000000"/>
                </a:solidFill>
                <a:sym typeface="Stem  Medium"/>
              </a:rPr>
              <a:t> </a:t>
            </a:r>
            <a:r>
              <a:rPr sz="3200" dirty="0" err="1">
                <a:solidFill>
                  <a:srgbClr val="000000"/>
                </a:solidFill>
                <a:sym typeface="Stem  Medium"/>
              </a:rPr>
              <a:t>продолжительности</a:t>
            </a:r>
            <a:r>
              <a:rPr sz="3200" dirty="0">
                <a:solidFill>
                  <a:srgbClr val="000000"/>
                </a:solidFill>
                <a:sym typeface="Stem  Medium"/>
              </a:rPr>
              <a:t> </a:t>
            </a:r>
            <a:r>
              <a:rPr sz="3200" dirty="0" err="1">
                <a:solidFill>
                  <a:srgbClr val="000000"/>
                </a:solidFill>
                <a:sym typeface="Stem  Medium"/>
              </a:rPr>
              <a:t>обучения</a:t>
            </a:r>
            <a:r>
              <a:rPr sz="3200" dirty="0">
                <a:solidFill>
                  <a:srgbClr val="000000"/>
                </a:solidFill>
                <a:sym typeface="Stem  Medium"/>
              </a:rPr>
              <a:t> и </a:t>
            </a:r>
            <a:r>
              <a:rPr sz="3200" dirty="0" err="1">
                <a:solidFill>
                  <a:srgbClr val="000000"/>
                </a:solidFill>
                <a:sym typeface="Stem  Medium"/>
              </a:rPr>
              <a:t>ее</a:t>
            </a:r>
            <a:r>
              <a:rPr sz="3200" dirty="0">
                <a:solidFill>
                  <a:srgbClr val="000000"/>
                </a:solidFill>
                <a:sym typeface="Stem  Medium"/>
              </a:rPr>
              <a:t> </a:t>
            </a:r>
            <a:r>
              <a:rPr sz="3200" dirty="0" err="1">
                <a:solidFill>
                  <a:srgbClr val="000000"/>
                </a:solidFill>
                <a:sym typeface="Stem  Medium"/>
              </a:rPr>
              <a:t>сокращение</a:t>
            </a:r>
            <a:r>
              <a:rPr sz="3200" dirty="0">
                <a:solidFill>
                  <a:srgbClr val="000000"/>
                </a:solidFill>
                <a:sym typeface="Stem  Medium"/>
              </a:rPr>
              <a:t> </a:t>
            </a:r>
            <a:r>
              <a:rPr sz="3200" dirty="0" err="1">
                <a:solidFill>
                  <a:srgbClr val="000000"/>
                </a:solidFill>
                <a:sym typeface="Stem  Medium"/>
              </a:rPr>
              <a:t>до</a:t>
            </a:r>
            <a:r>
              <a:rPr sz="3200" dirty="0">
                <a:solidFill>
                  <a:srgbClr val="000000"/>
                </a:solidFill>
                <a:sym typeface="Stem  Medium"/>
              </a:rPr>
              <a:t> 40 </a:t>
            </a:r>
            <a:r>
              <a:rPr sz="3200" dirty="0" err="1">
                <a:solidFill>
                  <a:srgbClr val="000000"/>
                </a:solidFill>
                <a:sym typeface="Stem  Medium"/>
              </a:rPr>
              <a:t>часов</a:t>
            </a:r>
            <a:r>
              <a:rPr sz="3200" dirty="0">
                <a:solidFill>
                  <a:srgbClr val="000000"/>
                </a:solidFill>
                <a:sym typeface="Stem  Medium"/>
              </a:rPr>
              <a:t>.</a:t>
            </a:r>
          </a:p>
        </p:txBody>
      </p:sp>
      <p:pic>
        <p:nvPicPr>
          <p:cNvPr id="16" name="Изображение" descr="Изображение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51436" y="4567494"/>
            <a:ext cx="1274248" cy="12742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7494290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8B6FB-05CF-47E9-BA09-F01100EF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ИЗМЕНИЛОСЬ?</a:t>
            </a:r>
            <a:endParaRPr lang="ru-R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2228"/>
            <a:ext cx="23487797" cy="1176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51403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8B6FB-05CF-47E9-BA09-F01100EF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Автоматизация процессов</a:t>
            </a:r>
            <a:endParaRPr lang="ru-RU" dirty="0"/>
          </a:p>
        </p:txBody>
      </p:sp>
      <p:pic>
        <p:nvPicPr>
          <p:cNvPr id="3" name="Picture Placeholder 9" descr="Picture Placeholder 9"/>
          <p:cNvPicPr>
            <a:picLocks noChangeAspect="1"/>
          </p:cNvPicPr>
          <p:nvPr/>
        </p:nvPicPr>
        <p:blipFill>
          <a:blip r:embed="rId2"/>
          <a:srcRect t="34459" b="34458"/>
          <a:stretch>
            <a:fillRect/>
          </a:stretch>
        </p:blipFill>
        <p:spPr>
          <a:xfrm>
            <a:off x="-269" y="3758549"/>
            <a:ext cx="24384398" cy="50597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9" y="0"/>
                </a:moveTo>
                <a:cubicBezTo>
                  <a:pt x="103" y="0"/>
                  <a:pt x="0" y="67"/>
                  <a:pt x="0" y="149"/>
                </a:cubicBezTo>
                <a:lnTo>
                  <a:pt x="0" y="21451"/>
                </a:lnTo>
                <a:cubicBezTo>
                  <a:pt x="0" y="21533"/>
                  <a:pt x="103" y="21600"/>
                  <a:pt x="229" y="21600"/>
                </a:cubicBezTo>
                <a:lnTo>
                  <a:pt x="21371" y="21600"/>
                </a:lnTo>
                <a:cubicBezTo>
                  <a:pt x="21497" y="21600"/>
                  <a:pt x="21600" y="21533"/>
                  <a:pt x="21600" y="21451"/>
                </a:cubicBezTo>
                <a:lnTo>
                  <a:pt x="21600" y="149"/>
                </a:lnTo>
                <a:cubicBezTo>
                  <a:pt x="21600" y="67"/>
                  <a:pt x="21497" y="0"/>
                  <a:pt x="21371" y="0"/>
                </a:cubicBezTo>
                <a:lnTo>
                  <a:pt x="229" y="0"/>
                </a:lnTo>
                <a:close/>
              </a:path>
            </a:pathLst>
          </a:custGeom>
          <a:ln w="12700">
            <a:miter lim="400000"/>
          </a:ln>
          <a:effectLst>
            <a:outerShdw blurRad="762000" rotWithShape="0">
              <a:srgbClr val="0D0D0D">
                <a:alpha val="40000"/>
              </a:srgbClr>
            </a:outerShdw>
          </a:effectLst>
        </p:spPr>
      </p:pic>
      <p:sp>
        <p:nvSpPr>
          <p:cNvPr id="4" name="Линия"/>
          <p:cNvSpPr/>
          <p:nvPr/>
        </p:nvSpPr>
        <p:spPr>
          <a:xfrm>
            <a:off x="9492198" y="2058863"/>
            <a:ext cx="14886149" cy="1"/>
          </a:xfrm>
          <a:prstGeom prst="line">
            <a:avLst/>
          </a:prstGeom>
          <a:ln w="50800">
            <a:solidFill>
              <a:srgbClr val="1C84BA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1921155" y="8925634"/>
            <a:ext cx="13568878" cy="1802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>
            <a:normAutofit/>
          </a:bodyPr>
          <a:lstStyle>
            <a:lvl1pPr algn="just">
              <a:lnSpc>
                <a:spcPct val="80000"/>
              </a:lnSpc>
              <a:defRPr sz="3400">
                <a:solidFill>
                  <a:srgbClr val="4082B5"/>
                </a:solidFill>
                <a:latin typeface="Stem  Medium"/>
                <a:ea typeface="Stem  Medium"/>
                <a:cs typeface="Stem  Medium"/>
                <a:sym typeface="Stem  Medium"/>
              </a:defRPr>
            </a:lvl1pPr>
          </a:lstStyle>
          <a:p>
            <a:r>
              <a:t>Целесообразно автоматизировать наиболее трудозатратные этапы: планирование, оформление и учет результатов обучения</a:t>
            </a:r>
          </a:p>
        </p:txBody>
      </p:sp>
      <p:sp>
        <p:nvSpPr>
          <p:cNvPr id="6" name="Проведение анализа и последующее сокращение трудовых и временных затрат, связанных с организацией процесса обучения"/>
          <p:cNvSpPr txBox="1"/>
          <p:nvPr/>
        </p:nvSpPr>
        <p:spPr>
          <a:xfrm>
            <a:off x="8446033" y="2058863"/>
            <a:ext cx="15347241" cy="2822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>
            <a:normAutofit/>
          </a:bodyPr>
          <a:lstStyle>
            <a:lvl1pPr algn="r">
              <a:lnSpc>
                <a:spcPct val="80000"/>
              </a:lnSpc>
              <a:defRPr sz="3400">
                <a:latin typeface="Stem  Medium"/>
                <a:ea typeface="Stem  Medium"/>
                <a:cs typeface="Stem  Medium"/>
                <a:sym typeface="Stem  Medium"/>
              </a:defRPr>
            </a:lvl1pPr>
          </a:lstStyle>
          <a:p>
            <a:r>
              <a:t>Проведение анализа и последующее сокращение трудовых и временных затрат, связанных с организацией процесса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385539155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8B6FB-05CF-47E9-BA09-F01100EF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Внедрение электронной подписи</a:t>
            </a:r>
            <a:endParaRPr lang="ru-RU" dirty="0"/>
          </a:p>
        </p:txBody>
      </p:sp>
      <p:pic>
        <p:nvPicPr>
          <p:cNvPr id="3" name="Picture Placeholder 9" descr="Picture Placeholder 9"/>
          <p:cNvPicPr>
            <a:picLocks noChangeAspect="1"/>
          </p:cNvPicPr>
          <p:nvPr/>
        </p:nvPicPr>
        <p:blipFill>
          <a:blip r:embed="rId2"/>
          <a:srcRect t="36167" b="36166"/>
          <a:stretch>
            <a:fillRect/>
          </a:stretch>
        </p:blipFill>
        <p:spPr>
          <a:xfrm>
            <a:off x="-269" y="3758549"/>
            <a:ext cx="24384398" cy="50597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9" y="0"/>
                </a:moveTo>
                <a:cubicBezTo>
                  <a:pt x="103" y="0"/>
                  <a:pt x="0" y="67"/>
                  <a:pt x="0" y="149"/>
                </a:cubicBezTo>
                <a:lnTo>
                  <a:pt x="0" y="21451"/>
                </a:lnTo>
                <a:cubicBezTo>
                  <a:pt x="0" y="21533"/>
                  <a:pt x="103" y="21600"/>
                  <a:pt x="229" y="21600"/>
                </a:cubicBezTo>
                <a:lnTo>
                  <a:pt x="21371" y="21600"/>
                </a:lnTo>
                <a:cubicBezTo>
                  <a:pt x="21497" y="21600"/>
                  <a:pt x="21600" y="21533"/>
                  <a:pt x="21600" y="21451"/>
                </a:cubicBezTo>
                <a:lnTo>
                  <a:pt x="21600" y="149"/>
                </a:lnTo>
                <a:cubicBezTo>
                  <a:pt x="21600" y="67"/>
                  <a:pt x="21497" y="0"/>
                  <a:pt x="21371" y="0"/>
                </a:cubicBezTo>
                <a:lnTo>
                  <a:pt x="229" y="0"/>
                </a:lnTo>
                <a:close/>
              </a:path>
            </a:pathLst>
          </a:custGeom>
          <a:ln w="12700">
            <a:miter lim="400000"/>
          </a:ln>
          <a:effectLst>
            <a:outerShdw blurRad="762000" rotWithShape="0">
              <a:srgbClr val="0D0D0D">
                <a:alpha val="40000"/>
              </a:srgbClr>
            </a:outerShdw>
          </a:effectLst>
        </p:spPr>
      </p:pic>
      <p:sp>
        <p:nvSpPr>
          <p:cNvPr id="4" name="Линия"/>
          <p:cNvSpPr/>
          <p:nvPr/>
        </p:nvSpPr>
        <p:spPr>
          <a:xfrm>
            <a:off x="9492198" y="2058863"/>
            <a:ext cx="14886149" cy="1"/>
          </a:xfrm>
          <a:prstGeom prst="line">
            <a:avLst/>
          </a:prstGeom>
          <a:ln w="50800">
            <a:solidFill>
              <a:srgbClr val="1C84BA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1537149" y="9171760"/>
            <a:ext cx="9707774" cy="1802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>
            <a:normAutofit/>
          </a:bodyPr>
          <a:lstStyle>
            <a:lvl1pPr>
              <a:lnSpc>
                <a:spcPct val="80000"/>
              </a:lnSpc>
              <a:defRPr sz="3400">
                <a:solidFill>
                  <a:srgbClr val="4082B5"/>
                </a:solidFill>
                <a:latin typeface="Stem  Medium"/>
                <a:ea typeface="Stem  Medium"/>
                <a:cs typeface="Stem  Medium"/>
                <a:sym typeface="Stem  Medium"/>
              </a:defRPr>
            </a:lvl1pPr>
          </a:lstStyle>
          <a:p>
            <a:r>
              <a:t>особенно это актуально для территориально распределенных компаний</a:t>
            </a:r>
          </a:p>
        </p:txBody>
      </p:sp>
      <p:sp>
        <p:nvSpPr>
          <p:cNvPr id="6" name="Применение ЭП в разы сокращает временные затраты на подписание протоколов проверки знания членами комиссии и работниками, прошедших обучение"/>
          <p:cNvSpPr txBox="1"/>
          <p:nvPr/>
        </p:nvSpPr>
        <p:spPr>
          <a:xfrm>
            <a:off x="6391036" y="2058863"/>
            <a:ext cx="17402238" cy="3311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>
            <a:normAutofit/>
          </a:bodyPr>
          <a:lstStyle>
            <a:lvl1pPr algn="r">
              <a:lnSpc>
                <a:spcPct val="80000"/>
              </a:lnSpc>
              <a:defRPr sz="3400">
                <a:latin typeface="Stem  Medium"/>
                <a:ea typeface="Stem  Medium"/>
                <a:cs typeface="Stem  Medium"/>
                <a:sym typeface="Stem  Medium"/>
              </a:defRPr>
            </a:lvl1pPr>
          </a:lstStyle>
          <a:p>
            <a:r>
              <a:t>Применение ЭП в разы сокращает временные затраты на подписание протоколов проверки знания членами комиссии и работниками, прошедших обучение</a:t>
            </a:r>
          </a:p>
        </p:txBody>
      </p:sp>
    </p:spTree>
    <p:extLst>
      <p:ext uri="{BB962C8B-B14F-4D97-AF65-F5344CB8AC3E}">
        <p14:creationId xmlns:p14="http://schemas.microsoft.com/office/powerpoint/2010/main" val="126167064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8B6FB-05CF-47E9-BA09-F01100EF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Корректное планирование обучения</a:t>
            </a:r>
            <a:endParaRPr lang="ru-RU" dirty="0"/>
          </a:p>
        </p:txBody>
      </p:sp>
      <p:pic>
        <p:nvPicPr>
          <p:cNvPr id="3" name="Picture Placeholder 9" descr="Picture Placeholder 9"/>
          <p:cNvPicPr>
            <a:picLocks noChangeAspect="1"/>
          </p:cNvPicPr>
          <p:nvPr/>
        </p:nvPicPr>
        <p:blipFill>
          <a:blip r:embed="rId2"/>
          <a:srcRect t="34437" b="34437"/>
          <a:stretch>
            <a:fillRect/>
          </a:stretch>
        </p:blipFill>
        <p:spPr>
          <a:xfrm>
            <a:off x="-269" y="3758549"/>
            <a:ext cx="24384398" cy="50597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9" y="0"/>
                </a:moveTo>
                <a:cubicBezTo>
                  <a:pt x="103" y="0"/>
                  <a:pt x="0" y="67"/>
                  <a:pt x="0" y="149"/>
                </a:cubicBezTo>
                <a:lnTo>
                  <a:pt x="0" y="21451"/>
                </a:lnTo>
                <a:cubicBezTo>
                  <a:pt x="0" y="21533"/>
                  <a:pt x="103" y="21600"/>
                  <a:pt x="229" y="21600"/>
                </a:cubicBezTo>
                <a:lnTo>
                  <a:pt x="21371" y="21600"/>
                </a:lnTo>
                <a:cubicBezTo>
                  <a:pt x="21497" y="21600"/>
                  <a:pt x="21600" y="21533"/>
                  <a:pt x="21600" y="21451"/>
                </a:cubicBezTo>
                <a:lnTo>
                  <a:pt x="21600" y="149"/>
                </a:lnTo>
                <a:cubicBezTo>
                  <a:pt x="21600" y="67"/>
                  <a:pt x="21497" y="0"/>
                  <a:pt x="21371" y="0"/>
                </a:cubicBezTo>
                <a:lnTo>
                  <a:pt x="229" y="0"/>
                </a:lnTo>
                <a:close/>
              </a:path>
            </a:pathLst>
          </a:custGeom>
          <a:ln w="12700">
            <a:miter lim="400000"/>
          </a:ln>
          <a:effectLst>
            <a:outerShdw blurRad="762000" rotWithShape="0">
              <a:srgbClr val="0D0D0D">
                <a:alpha val="40000"/>
              </a:srgbClr>
            </a:outerShdw>
          </a:effectLst>
        </p:spPr>
      </p:pic>
      <p:sp>
        <p:nvSpPr>
          <p:cNvPr id="4" name="Линия"/>
          <p:cNvSpPr/>
          <p:nvPr/>
        </p:nvSpPr>
        <p:spPr>
          <a:xfrm>
            <a:off x="9492198" y="2058863"/>
            <a:ext cx="14886149" cy="1"/>
          </a:xfrm>
          <a:prstGeom prst="line">
            <a:avLst/>
          </a:prstGeom>
          <a:ln w="50800">
            <a:solidFill>
              <a:srgbClr val="1C84BA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" name="TextBox 11"/>
          <p:cNvSpPr txBox="1"/>
          <p:nvPr/>
        </p:nvSpPr>
        <p:spPr>
          <a:xfrm>
            <a:off x="1868253" y="10492593"/>
            <a:ext cx="15067021" cy="1802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>
            <a:normAutofit/>
          </a:bodyPr>
          <a:lstStyle>
            <a:lvl1pPr>
              <a:lnSpc>
                <a:spcPct val="80000"/>
              </a:lnSpc>
              <a:defRPr sz="3400">
                <a:solidFill>
                  <a:srgbClr val="4082B5"/>
                </a:solidFill>
                <a:latin typeface="Stem  Medium"/>
                <a:ea typeface="Stem  Medium"/>
                <a:cs typeface="Stem  Medium"/>
                <a:sym typeface="Stem  Medium"/>
              </a:defRPr>
            </a:lvl1pPr>
          </a:lstStyle>
          <a:p>
            <a:r>
              <a:t>Ошибки в планировании обучения возникают в силу большого количества нормативных требований и широкого спектра категорий обучающихся. </a:t>
            </a:r>
          </a:p>
        </p:txBody>
      </p:sp>
      <p:sp>
        <p:nvSpPr>
          <p:cNvPr id="6" name="Отдельные программы назначаются работникам только потому, что так исторически сложилось, при этом требование о таком обучении существует только в уже отмененных нормативных правовых актах"/>
          <p:cNvSpPr txBox="1"/>
          <p:nvPr/>
        </p:nvSpPr>
        <p:spPr>
          <a:xfrm>
            <a:off x="1868253" y="8844140"/>
            <a:ext cx="14701855" cy="1648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>
            <a:normAutofit/>
          </a:bodyPr>
          <a:lstStyle>
            <a:lvl1pPr>
              <a:lnSpc>
                <a:spcPct val="80000"/>
              </a:lnSpc>
              <a:defRPr sz="3400">
                <a:solidFill>
                  <a:srgbClr val="4082B5"/>
                </a:solidFill>
                <a:latin typeface="Stem  Medium"/>
                <a:ea typeface="Stem  Medium"/>
                <a:cs typeface="Stem  Medium"/>
                <a:sym typeface="Stem  Medium"/>
              </a:defRPr>
            </a:lvl1pPr>
          </a:lstStyle>
          <a:p>
            <a:r>
              <a:t>Отдельные программы назначаются работникам только потому, что так исторически сложилось, при этом требование о таком обучении существует только в уже отмененных нормативных правовых актах</a:t>
            </a:r>
          </a:p>
        </p:txBody>
      </p:sp>
      <p:sp>
        <p:nvSpPr>
          <p:cNvPr id="7" name="Излишне назначенные программы – это около 10% от общего фонда затрат на обучение, большую часть которых составляет оплата времени отрыва от работы самих сотрудников, проходящих обучение."/>
          <p:cNvSpPr txBox="1"/>
          <p:nvPr/>
        </p:nvSpPr>
        <p:spPr>
          <a:xfrm>
            <a:off x="1868253" y="2058863"/>
            <a:ext cx="21925021" cy="3311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>
            <a:normAutofit/>
          </a:bodyPr>
          <a:lstStyle>
            <a:lvl1pPr algn="r">
              <a:lnSpc>
                <a:spcPct val="80000"/>
              </a:lnSpc>
              <a:defRPr sz="3400">
                <a:latin typeface="Stem  Medium"/>
                <a:ea typeface="Stem  Medium"/>
                <a:cs typeface="Stem  Medium"/>
                <a:sym typeface="Stem  Medium"/>
              </a:defRPr>
            </a:lvl1pPr>
          </a:lstStyle>
          <a:p>
            <a:r>
              <a:t>Излишне назначенные программы – это около 10% от общего фонда затрат на обучение, большую часть которых составляет оплата времени отрыва от работы самих сотрудников, проходящих обучение.</a:t>
            </a:r>
          </a:p>
        </p:txBody>
      </p:sp>
    </p:spTree>
    <p:extLst>
      <p:ext uri="{BB962C8B-B14F-4D97-AF65-F5344CB8AC3E}">
        <p14:creationId xmlns:p14="http://schemas.microsoft.com/office/powerpoint/2010/main" val="352295978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8B6FB-05CF-47E9-BA09-F01100EF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Аутсорсинг процессов</a:t>
            </a:r>
            <a:endParaRPr lang="ru-RU" dirty="0"/>
          </a:p>
        </p:txBody>
      </p:sp>
      <p:pic>
        <p:nvPicPr>
          <p:cNvPr id="3" name="Picture Placeholder 9" descr="Picture Placeholder 9"/>
          <p:cNvPicPr>
            <a:picLocks noChangeAspect="1"/>
          </p:cNvPicPr>
          <p:nvPr/>
        </p:nvPicPr>
        <p:blipFill>
          <a:blip r:embed="rId2"/>
          <a:srcRect t="50000" b="18877"/>
          <a:stretch>
            <a:fillRect/>
          </a:stretch>
        </p:blipFill>
        <p:spPr>
          <a:xfrm>
            <a:off x="-269" y="3758548"/>
            <a:ext cx="24384398" cy="50597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9" y="0"/>
                </a:moveTo>
                <a:cubicBezTo>
                  <a:pt x="103" y="0"/>
                  <a:pt x="0" y="67"/>
                  <a:pt x="0" y="149"/>
                </a:cubicBezTo>
                <a:lnTo>
                  <a:pt x="0" y="21451"/>
                </a:lnTo>
                <a:cubicBezTo>
                  <a:pt x="0" y="21533"/>
                  <a:pt x="103" y="21600"/>
                  <a:pt x="229" y="21600"/>
                </a:cubicBezTo>
                <a:lnTo>
                  <a:pt x="21371" y="21600"/>
                </a:lnTo>
                <a:cubicBezTo>
                  <a:pt x="21497" y="21600"/>
                  <a:pt x="21600" y="21533"/>
                  <a:pt x="21600" y="21451"/>
                </a:cubicBezTo>
                <a:lnTo>
                  <a:pt x="21600" y="149"/>
                </a:lnTo>
                <a:cubicBezTo>
                  <a:pt x="21600" y="67"/>
                  <a:pt x="21497" y="0"/>
                  <a:pt x="21371" y="0"/>
                </a:cubicBezTo>
                <a:lnTo>
                  <a:pt x="229" y="0"/>
                </a:lnTo>
                <a:close/>
              </a:path>
            </a:pathLst>
          </a:custGeom>
          <a:ln w="12700">
            <a:miter lim="400000"/>
          </a:ln>
          <a:effectLst>
            <a:outerShdw blurRad="762000" rotWithShape="0">
              <a:srgbClr val="0D0D0D">
                <a:alpha val="40000"/>
              </a:srgbClr>
            </a:outerShdw>
          </a:effectLst>
        </p:spPr>
      </p:pic>
      <p:sp>
        <p:nvSpPr>
          <p:cNvPr id="4" name="Линия"/>
          <p:cNvSpPr/>
          <p:nvPr/>
        </p:nvSpPr>
        <p:spPr>
          <a:xfrm>
            <a:off x="9492198" y="2058863"/>
            <a:ext cx="14886149" cy="1"/>
          </a:xfrm>
          <a:prstGeom prst="line">
            <a:avLst/>
          </a:prstGeom>
          <a:ln w="50800">
            <a:solidFill>
              <a:srgbClr val="1C84BA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" name="Такие этапы, как оформление результатов обучения, внесение сведений в реестр обученных по охране труда лиц, учет пройденного обучения, графикование и т.д. являются достаточно энергозатратными за счет большого объема. Время, затраченное на данных этапах м"/>
          <p:cNvSpPr txBox="1"/>
          <p:nvPr/>
        </p:nvSpPr>
        <p:spPr>
          <a:xfrm>
            <a:off x="1995253" y="9241533"/>
            <a:ext cx="15067021" cy="2730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>
            <a:normAutofit/>
          </a:bodyPr>
          <a:lstStyle>
            <a:lvl1pPr algn="just">
              <a:lnSpc>
                <a:spcPct val="80000"/>
              </a:lnSpc>
              <a:defRPr sz="3400">
                <a:solidFill>
                  <a:srgbClr val="4082B5"/>
                </a:solidFill>
                <a:latin typeface="Stem  Medium"/>
                <a:ea typeface="Stem  Medium"/>
                <a:cs typeface="Stem  Medium"/>
                <a:sym typeface="Stem  Medium"/>
              </a:defRPr>
            </a:lvl1pPr>
          </a:lstStyle>
          <a:p>
            <a:r>
              <a:t>Такие этапы, как оформление результатов обучения, внесение сведений в реестр обученных по охране труда лиц, учет пройденного обучения, графикование и т.д. являются достаточно энергозатратными за счет большого объема. Время, затраченное на данных этапах может не только сократить расходы, но и быть потрачено на другие задачи</a:t>
            </a:r>
          </a:p>
        </p:txBody>
      </p:sp>
      <p:sp>
        <p:nvSpPr>
          <p:cNvPr id="6" name="Некоторые трудозатратные этапы организации обучения могут быть переданы внешним провайдерам"/>
          <p:cNvSpPr txBox="1"/>
          <p:nvPr/>
        </p:nvSpPr>
        <p:spPr>
          <a:xfrm>
            <a:off x="11526591" y="2058863"/>
            <a:ext cx="12266683" cy="1785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>
            <a:normAutofit/>
          </a:bodyPr>
          <a:lstStyle>
            <a:lvl1pPr algn="r">
              <a:lnSpc>
                <a:spcPct val="80000"/>
              </a:lnSpc>
              <a:defRPr sz="3400">
                <a:latin typeface="Stem  Medium"/>
                <a:ea typeface="Stem  Medium"/>
                <a:cs typeface="Stem  Medium"/>
                <a:sym typeface="Stem  Medium"/>
              </a:defRPr>
            </a:lvl1pPr>
          </a:lstStyle>
          <a:p>
            <a:r>
              <a:t>Некоторые трудозатратные этапы организации обучения могут быть переданы внешним провайдерам</a:t>
            </a:r>
          </a:p>
        </p:txBody>
      </p:sp>
    </p:spTree>
    <p:extLst>
      <p:ext uri="{BB962C8B-B14F-4D97-AF65-F5344CB8AC3E}">
        <p14:creationId xmlns:p14="http://schemas.microsoft.com/office/powerpoint/2010/main" val="44231400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8B6FB-05CF-47E9-BA09-F01100EF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Оформление результатов проверки знания требований охраны </a:t>
            </a:r>
            <a:r>
              <a:rPr lang="ru-RU" dirty="0" smtClean="0"/>
              <a:t>труда</a:t>
            </a:r>
            <a:endParaRPr lang="ru-RU" dirty="0"/>
          </a:p>
        </p:txBody>
      </p:sp>
      <p:pic>
        <p:nvPicPr>
          <p:cNvPr id="16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4562" y="2346416"/>
            <a:ext cx="5243065" cy="3164324"/>
          </a:xfrm>
          <a:prstGeom prst="rect">
            <a:avLst/>
          </a:prstGeom>
          <a:ln w="12700">
            <a:miter lim="400000"/>
          </a:ln>
          <a:effectLst>
            <a:outerShdw blurRad="190500" dist="12700" dir="5400000" rotWithShape="0">
              <a:srgbClr val="000000"/>
            </a:outerShdw>
          </a:effectLst>
        </p:spPr>
      </p:pic>
      <p:sp>
        <p:nvSpPr>
          <p:cNvPr id="17" name="Проверка сведений  об обучении осуществляется         по каждой программе в отдельности"/>
          <p:cNvSpPr txBox="1"/>
          <p:nvPr/>
        </p:nvSpPr>
        <p:spPr>
          <a:xfrm>
            <a:off x="18714886" y="2973386"/>
            <a:ext cx="4202417" cy="1910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 algn="ctr" defTabSz="889000">
              <a:lnSpc>
                <a:spcPct val="90000"/>
              </a:lnSpc>
              <a:spcBef>
                <a:spcPts val="800"/>
              </a:spcBef>
              <a:defRPr b="1" cap="all">
                <a:solidFill>
                  <a:srgbClr val="397DBD"/>
                </a:solidFill>
              </a:defRPr>
            </a:pPr>
            <a:r>
              <a:t>Проверка сведений </a:t>
            </a:r>
            <a:br/>
            <a:r>
              <a:t>об обучении осуществляется         по каждой программе в отдельности</a:t>
            </a:r>
          </a:p>
        </p:txBody>
      </p:sp>
      <p:pic>
        <p:nvPicPr>
          <p:cNvPr id="18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4562" y="5968248"/>
            <a:ext cx="5243065" cy="3164323"/>
          </a:xfrm>
          <a:prstGeom prst="rect">
            <a:avLst/>
          </a:prstGeom>
          <a:ln w="12700">
            <a:miter lim="400000"/>
          </a:ln>
          <a:effectLst>
            <a:outerShdw blurRad="190500" dist="12700" dir="5400000" rotWithShape="0">
              <a:srgbClr val="000000"/>
            </a:outerShdw>
          </a:effectLst>
        </p:spPr>
      </p:pic>
      <p:sp>
        <p:nvSpPr>
          <p:cNvPr id="19" name="Каждой изученной работником программе соответствует свой номер записи  в Реестре"/>
          <p:cNvSpPr txBox="1"/>
          <p:nvPr/>
        </p:nvSpPr>
        <p:spPr>
          <a:xfrm>
            <a:off x="18714886" y="6413633"/>
            <a:ext cx="4202417" cy="2273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 algn="ctr" defTabSz="889000">
              <a:lnSpc>
                <a:spcPct val="90000"/>
              </a:lnSpc>
              <a:spcBef>
                <a:spcPts val="800"/>
              </a:spcBef>
              <a:defRPr b="1" cap="all">
                <a:solidFill>
                  <a:srgbClr val="397DBD"/>
                </a:solidFill>
              </a:defRPr>
            </a:pPr>
            <a:r>
              <a:t>Каждой изученной работником программе соответствует свой номер записи </a:t>
            </a:r>
            <a:br/>
            <a:r>
              <a:t>в Реестре</a:t>
            </a:r>
          </a:p>
        </p:txBody>
      </p:sp>
      <p:pic>
        <p:nvPicPr>
          <p:cNvPr id="20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4562" y="9590080"/>
            <a:ext cx="5243065" cy="3164323"/>
          </a:xfrm>
          <a:prstGeom prst="rect">
            <a:avLst/>
          </a:prstGeom>
          <a:ln w="12700">
            <a:miter lim="400000"/>
          </a:ln>
          <a:effectLst>
            <a:outerShdw blurRad="190500" dist="12700" dir="5400000" rotWithShape="0">
              <a:srgbClr val="000000"/>
            </a:outerShdw>
          </a:effectLst>
        </p:spPr>
      </p:pic>
      <p:pic>
        <p:nvPicPr>
          <p:cNvPr id="21" name="Image" descr="Imag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8751" y="2621385"/>
            <a:ext cx="16965649" cy="10109888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Сведения в Реестр вносятся по каждой программе в отдельности, даже если программа комбинированная (46Б+ОПП+СИЗ)"/>
          <p:cNvSpPr txBox="1"/>
          <p:nvPr/>
        </p:nvSpPr>
        <p:spPr>
          <a:xfrm>
            <a:off x="18714886" y="9853880"/>
            <a:ext cx="4202417" cy="2636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889000">
              <a:lnSpc>
                <a:spcPct val="90000"/>
              </a:lnSpc>
              <a:spcBef>
                <a:spcPts val="800"/>
              </a:spcBef>
              <a:defRPr b="1" cap="all">
                <a:solidFill>
                  <a:srgbClr val="397DBD"/>
                </a:solidFill>
              </a:defRPr>
            </a:lvl1pPr>
          </a:lstStyle>
          <a:p>
            <a:r>
              <a:t>Сведения в Реестр вносятся по каждой программе в отдельности, даже если программа комбинированная (46Б+ОПП+СИЗ)</a:t>
            </a:r>
          </a:p>
        </p:txBody>
      </p:sp>
    </p:spTree>
    <p:extLst>
      <p:ext uri="{BB962C8B-B14F-4D97-AF65-F5344CB8AC3E}">
        <p14:creationId xmlns:p14="http://schemas.microsoft.com/office/powerpoint/2010/main" val="394613238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8B6FB-05CF-47E9-BA09-F01100EF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Оформление результатов проверки знания требований охраны </a:t>
            </a:r>
            <a:r>
              <a:rPr lang="ru-RU" dirty="0" smtClean="0"/>
              <a:t>труда</a:t>
            </a:r>
            <a:endParaRPr lang="ru-RU" dirty="0"/>
          </a:p>
        </p:txBody>
      </p:sp>
      <p:pic>
        <p:nvPicPr>
          <p:cNvPr id="5" name="Изображение" descr="Изображение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335" y="12816596"/>
            <a:ext cx="3134968" cy="57584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Double-click to edit"/>
          <p:cNvSpPr txBox="1">
            <a:spLocks noGrp="1"/>
          </p:cNvSpPr>
          <p:nvPr>
            <p:ph type="body" sz="quarter" idx="1"/>
          </p:nvPr>
        </p:nvSpPr>
        <p:spPr>
          <a:xfrm>
            <a:off x="2216285" y="2987104"/>
            <a:ext cx="13716002" cy="331152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1146" y="12900690"/>
            <a:ext cx="2633616" cy="407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Изображение" descr="Изображение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335" y="12816596"/>
            <a:ext cx="3134968" cy="57584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03716" y="12860425"/>
            <a:ext cx="396747" cy="48818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pic>
        <p:nvPicPr>
          <p:cNvPr id="10" name="Rectangle Rectangle" descr="Rectangle Rectangl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73525" y="2174923"/>
            <a:ext cx="23836950" cy="11161336"/>
          </a:xfrm>
          <a:prstGeom prst="rect">
            <a:avLst/>
          </a:prstGeom>
          <a:effectLst>
            <a:outerShdw blurRad="190500" dist="12700" dir="5400000" rotWithShape="0">
              <a:srgbClr val="000000"/>
            </a:outerShdw>
          </a:effectLst>
        </p:spPr>
      </p:pic>
      <p:pic>
        <p:nvPicPr>
          <p:cNvPr id="11" name="Рисунок 11" descr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82642" y="2816983"/>
            <a:ext cx="21135511" cy="676238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"/>
          <p:cNvSpPr txBox="1"/>
          <p:nvPr/>
        </p:nvSpPr>
        <p:spPr>
          <a:xfrm>
            <a:off x="12392825" y="9579362"/>
            <a:ext cx="2505456" cy="3350892"/>
          </a:xfrm>
          <a:prstGeom prst="rect">
            <a:avLst/>
          </a:prstGeom>
          <a:ln w="28575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/>
          <a:p>
            <a:pPr algn="ctr">
              <a:lnSpc>
                <a:spcPct val="100000"/>
              </a:lnSpc>
              <a:defRPr sz="2000" b="1">
                <a:solidFill>
                  <a:srgbClr val="FF0000"/>
                </a:solidFill>
              </a:defRPr>
            </a:pPr>
            <a:r>
              <a:t>БЫЛО:</a:t>
            </a:r>
          </a:p>
          <a:p>
            <a:pPr algn="ctr">
              <a:lnSpc>
                <a:spcPct val="100000"/>
              </a:lnSpc>
              <a:defRPr sz="2000"/>
            </a:pPr>
            <a:r>
              <a:rPr sz="3200" b="1"/>
              <a:t>Результат проверки знаний</a:t>
            </a:r>
            <a:r>
              <a:t> </a:t>
            </a:r>
            <a:br/>
            <a:r>
              <a:t>(сдал / не сдал)</a:t>
            </a:r>
          </a:p>
          <a:p>
            <a:pPr algn="ctr">
              <a:lnSpc>
                <a:spcPct val="100000"/>
              </a:lnSpc>
              <a:defRPr sz="2000"/>
            </a:pPr>
            <a:endParaRPr/>
          </a:p>
          <a:p>
            <a:pPr algn="ctr">
              <a:lnSpc>
                <a:spcPct val="100000"/>
              </a:lnSpc>
              <a:defRPr sz="2000"/>
            </a:pPr>
            <a:r>
              <a:t>Номер выданного удостоверения</a:t>
            </a:r>
          </a:p>
        </p:txBody>
      </p:sp>
      <p:sp>
        <p:nvSpPr>
          <p:cNvPr id="13" name="TextBox 26"/>
          <p:cNvSpPr txBox="1"/>
          <p:nvPr/>
        </p:nvSpPr>
        <p:spPr>
          <a:xfrm>
            <a:off x="14898280" y="9579362"/>
            <a:ext cx="6217921" cy="1318892"/>
          </a:xfrm>
          <a:prstGeom prst="rect">
            <a:avLst/>
          </a:prstGeom>
          <a:ln w="28575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/>
          <a:p>
            <a:pPr algn="ctr">
              <a:lnSpc>
                <a:spcPct val="100000"/>
              </a:lnSpc>
              <a:defRPr sz="2000" b="1">
                <a:solidFill>
                  <a:srgbClr val="FF0000"/>
                </a:solidFill>
              </a:defRPr>
            </a:pPr>
            <a:r>
              <a:t>БЫЛО:</a:t>
            </a:r>
          </a:p>
          <a:p>
            <a:pPr algn="ctr">
              <a:lnSpc>
                <a:spcPct val="100000"/>
              </a:lnSpc>
              <a:defRPr sz="2000"/>
            </a:pPr>
            <a:r>
              <a:rPr sz="3200" b="1"/>
              <a:t>Причина проверки знаний</a:t>
            </a:r>
            <a:r>
              <a:t> </a:t>
            </a:r>
            <a:br/>
            <a:r>
              <a:t>(очередная, внеочередная и т.д.)</a:t>
            </a:r>
          </a:p>
        </p:txBody>
      </p:sp>
      <p:sp>
        <p:nvSpPr>
          <p:cNvPr id="14" name="Прямоугольник 2"/>
          <p:cNvSpPr/>
          <p:nvPr/>
        </p:nvSpPr>
        <p:spPr>
          <a:xfrm>
            <a:off x="12392825" y="7695698"/>
            <a:ext cx="2505456" cy="1737361"/>
          </a:xfrm>
          <a:prstGeom prst="rect">
            <a:avLst/>
          </a:prstGeom>
          <a:ln w="28575">
            <a:solidFill>
              <a:srgbClr val="00B050"/>
            </a:solidFill>
          </a:ln>
        </p:spPr>
        <p:txBody>
          <a:bodyPr lIns="91437" tIns="91437" rIns="91437" bIns="91437" anchor="ctr"/>
          <a:lstStyle/>
          <a:p>
            <a:endParaRPr/>
          </a:p>
        </p:txBody>
      </p:sp>
      <p:sp>
        <p:nvSpPr>
          <p:cNvPr id="15" name="Прямоугольник 27"/>
          <p:cNvSpPr/>
          <p:nvPr/>
        </p:nvSpPr>
        <p:spPr>
          <a:xfrm>
            <a:off x="14898280" y="7727186"/>
            <a:ext cx="6217921" cy="1737361"/>
          </a:xfrm>
          <a:prstGeom prst="rect">
            <a:avLst/>
          </a:prstGeom>
          <a:ln w="28575">
            <a:solidFill>
              <a:srgbClr val="00B050"/>
            </a:solidFill>
          </a:ln>
        </p:spPr>
        <p:txBody>
          <a:bodyPr lIns="91437" tIns="91437" rIns="91437" bIns="91437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739535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8B6FB-05CF-47E9-BA09-F01100EF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ТЕСТИРОВАНИЕ </a:t>
            </a:r>
            <a:r>
              <a:rPr lang="ru-RU" dirty="0" smtClean="0"/>
              <a:t>ЕИСОТ</a:t>
            </a:r>
            <a:endParaRPr lang="ru-RU" dirty="0"/>
          </a:p>
        </p:txBody>
      </p:sp>
      <p:sp>
        <p:nvSpPr>
          <p:cNvPr id="10" name="Rectangle 9"/>
          <p:cNvSpPr/>
          <p:nvPr/>
        </p:nvSpPr>
        <p:spPr>
          <a:xfrm>
            <a:off x="1205262" y="2438906"/>
            <a:ext cx="6109938" cy="10217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/>
              <a:t>Руководители </a:t>
            </a:r>
            <a:r>
              <a:rPr lang="ru-RU" sz="3200" dirty="0"/>
              <a:t>и </a:t>
            </a:r>
            <a:r>
              <a:rPr lang="ru-RU" sz="3200" dirty="0" smtClean="0"/>
              <a:t>специалисты </a:t>
            </a:r>
            <a:r>
              <a:rPr lang="ru-RU" sz="3200" dirty="0"/>
              <a:t>органов исполнительной власти субъектов Российской Федерации в области охраны </a:t>
            </a:r>
            <a:r>
              <a:rPr lang="ru-RU" sz="3200" dirty="0" smtClean="0"/>
              <a:t>труда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/>
              <a:t>Руководители </a:t>
            </a:r>
            <a:r>
              <a:rPr lang="ru-RU" sz="3200" dirty="0"/>
              <a:t>и </a:t>
            </a:r>
            <a:r>
              <a:rPr lang="ru-RU" sz="3200" dirty="0" smtClean="0"/>
              <a:t>преподаватели </a:t>
            </a:r>
            <a:r>
              <a:rPr lang="ru-RU" sz="3200" dirty="0"/>
              <a:t>организации или индивидуального предпринимателя, оказывающих услуги по обучению работодателей и работников вопросам охраны </a:t>
            </a:r>
            <a:r>
              <a:rPr lang="ru-RU" sz="3200" dirty="0" smtClean="0"/>
              <a:t>труда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/>
              <a:t>Руководители </a:t>
            </a:r>
            <a:r>
              <a:rPr lang="ru-RU" sz="3200" dirty="0"/>
              <a:t>подразделений по охране труда и специалистов в области охраны труда организаций</a:t>
            </a:r>
          </a:p>
          <a:p>
            <a:endParaRPr lang="ru-RU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9885" y="3571671"/>
            <a:ext cx="15871851" cy="733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25141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6475" y="5707054"/>
            <a:ext cx="5431050" cy="1279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912" y="6778784"/>
            <a:ext cx="21380176" cy="26389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8B6FB-05CF-47E9-BA09-F01100EF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обучения ПО ОТ</a:t>
            </a:r>
            <a:endParaRPr lang="ru-R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9294"/>
            <a:ext cx="24384000" cy="122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7369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8B6FB-05CF-47E9-BA09-F01100EF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ЛНА работодателя</a:t>
            </a:r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745298-0DCD-4DD4-8D6E-9900B05E9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755" y="2216426"/>
            <a:ext cx="20487582" cy="1038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9078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8B6FB-05CF-47E9-BA09-F01100EF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ПРОГРАММЫ обучения ПО ОТ</a:t>
            </a:r>
            <a:endParaRPr lang="ru-R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28522"/>
            <a:ext cx="24384000" cy="816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2451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8B6FB-05CF-47E9-BA09-F01100EFD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7175" y="5254387"/>
            <a:ext cx="9513966" cy="1922228"/>
          </a:xfrm>
        </p:spPr>
        <p:txBody>
          <a:bodyPr/>
          <a:lstStyle/>
          <a:p>
            <a:r>
              <a:rPr lang="ru-RU" dirty="0" smtClean="0"/>
              <a:t>обучение Оказанию первой помощи</a:t>
            </a:r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425" y="3125061"/>
            <a:ext cx="8416259" cy="830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8948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8B6FB-05CF-47E9-BA09-F01100EF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ym typeface="PFDinDisplayPro-Medium"/>
              </a:rPr>
              <a:t>ТРЕБОВАНИЯ К ОБУЧЕНИЮ</a:t>
            </a:r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7707215" y="9853578"/>
            <a:ext cx="9988632" cy="63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ru-R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FDinDisplayPro-Medium"/>
              </a:rPr>
              <a:t>Требования к продолжительности </a:t>
            </a:r>
            <a:r>
              <a:rPr lang="ru-R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FDinDisplayPro-Medium"/>
              </a:rPr>
              <a:t>обучения – не менее 8 часов</a:t>
            </a:r>
            <a:endParaRPr lang="ru-RU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PFDinDisplayPro-Medium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29665" y="3077172"/>
            <a:ext cx="19743732" cy="442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3200" dirty="0">
                <a:solidFill>
                  <a:srgbClr val="000000"/>
                </a:solidFill>
                <a:sym typeface="PFDinDisplayPro-Medium"/>
              </a:rPr>
              <a:t>Обучение может проводиться как в рамках обучения требованиям охраны труда, так и в виде самостоятельного процесса обучения. </a:t>
            </a:r>
            <a:endParaRPr lang="ru-RU" sz="3200" dirty="0" smtClean="0">
              <a:solidFill>
                <a:srgbClr val="000000"/>
              </a:solidFill>
              <a:sym typeface="PFDinDisplayPro-Medium"/>
            </a:endParaRPr>
          </a:p>
          <a:p>
            <a:pPr fontAlgn="t"/>
            <a:endParaRPr lang="ru-RU" sz="3200" dirty="0" smtClean="0">
              <a:solidFill>
                <a:srgbClr val="000000"/>
              </a:solidFill>
              <a:sym typeface="PFDinDisplayPro-Medium"/>
            </a:endParaRPr>
          </a:p>
          <a:p>
            <a:pPr fontAlgn="t"/>
            <a:r>
              <a:rPr lang="ru-RU" sz="3200" dirty="0" smtClean="0">
                <a:solidFill>
                  <a:srgbClr val="000000"/>
                </a:solidFill>
                <a:sym typeface="PFDinDisplayPro-Medium"/>
              </a:rPr>
              <a:t>Программы </a:t>
            </a:r>
            <a:r>
              <a:rPr lang="ru-RU" sz="3200" dirty="0">
                <a:solidFill>
                  <a:srgbClr val="000000"/>
                </a:solidFill>
                <a:sym typeface="PFDinDisplayPro-Medium"/>
              </a:rPr>
              <a:t>обучения содержат практические занятия по формированию умений и навыков оказания первой помощи пострадавшим в объеме не менее 50 процентов общего количества учебных часов</a:t>
            </a:r>
            <a:r>
              <a:rPr lang="ru-RU" sz="3200" dirty="0" smtClean="0">
                <a:solidFill>
                  <a:srgbClr val="000000"/>
                </a:solidFill>
                <a:sym typeface="PFDinDisplayPro-Medium"/>
              </a:rPr>
              <a:t>.</a:t>
            </a:r>
          </a:p>
          <a:p>
            <a:pPr fontAlgn="t"/>
            <a:r>
              <a:rPr lang="ru-RU" sz="3200" dirty="0" smtClean="0">
                <a:solidFill>
                  <a:srgbClr val="000000"/>
                </a:solidFill>
                <a:sym typeface="PFDinDisplayPro-Medium"/>
              </a:rPr>
              <a:t> </a:t>
            </a:r>
          </a:p>
          <a:p>
            <a:pPr fontAlgn="t"/>
            <a:r>
              <a:rPr lang="ru-RU" sz="3200" dirty="0" smtClean="0">
                <a:solidFill>
                  <a:srgbClr val="000000"/>
                </a:solidFill>
                <a:sym typeface="PFDinDisplayPro-Medium"/>
              </a:rPr>
              <a:t>Практические </a:t>
            </a:r>
            <a:r>
              <a:rPr lang="ru-RU" sz="3200" dirty="0">
                <a:solidFill>
                  <a:srgbClr val="000000"/>
                </a:solidFill>
                <a:sym typeface="PFDinDisplayPro-Medium"/>
              </a:rPr>
              <a:t>занятия проводятся с применением технических средств обучения и наглядных пособий. </a:t>
            </a:r>
            <a:endParaRPr lang="ru-RU" sz="3200" dirty="0" smtClean="0">
              <a:solidFill>
                <a:srgbClr val="000000"/>
              </a:solidFill>
              <a:sym typeface="PFDinDisplayPro-Medium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65400" y="8547736"/>
            <a:ext cx="11072262" cy="63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ru-R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FDinDisplayPro-Medium"/>
              </a:rPr>
              <a:t>Требования к периодичности </a:t>
            </a:r>
            <a:r>
              <a:rPr lang="ru-R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FDinDisplayPro-Medium"/>
              </a:rPr>
              <a:t>обучения - </a:t>
            </a:r>
            <a:r>
              <a:rPr lang="ru-R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FDinDisplayPro-Medium"/>
              </a:rPr>
              <a:t>не реже одного раза в 3 </a:t>
            </a:r>
            <a:r>
              <a:rPr lang="ru-R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FDinDisplayPro-Medium"/>
              </a:rPr>
              <a:t>года</a:t>
            </a:r>
            <a:endParaRPr lang="ru-RU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PFDinDisplayPro-Medium"/>
            </a:endParaRPr>
          </a:p>
        </p:txBody>
      </p:sp>
    </p:spTree>
    <p:extLst>
      <p:ext uri="{BB962C8B-B14F-4D97-AF65-F5344CB8AC3E}">
        <p14:creationId xmlns:p14="http://schemas.microsoft.com/office/powerpoint/2010/main" val="38891720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8B6FB-05CF-47E9-BA09-F01100EF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ym typeface="PFDinDisplayPro-Medium"/>
              </a:rPr>
              <a:t>Перечень лиц, проходящих </a:t>
            </a:r>
            <a:r>
              <a:rPr lang="ru-RU" dirty="0" smtClean="0">
                <a:sym typeface="PFDinDisplayPro-Medium"/>
              </a:rPr>
              <a:t>обучение</a:t>
            </a:r>
            <a:endParaRPr lang="ru-RU" dirty="0"/>
          </a:p>
        </p:txBody>
      </p:sp>
      <p:sp>
        <p:nvSpPr>
          <p:cNvPr id="3" name="Rectangle 2"/>
          <p:cNvSpPr/>
          <p:nvPr/>
        </p:nvSpPr>
        <p:spPr>
          <a:xfrm>
            <a:off x="1323833" y="2324966"/>
            <a:ext cx="22505157" cy="10316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3200" dirty="0" smtClean="0">
                <a:solidFill>
                  <a:srgbClr val="000000"/>
                </a:solidFill>
                <a:sym typeface="PFDinDisplayPro-Medium"/>
              </a:rPr>
              <a:t>работники</a:t>
            </a:r>
            <a:r>
              <a:rPr lang="ru-RU" sz="3200" dirty="0">
                <a:solidFill>
                  <a:srgbClr val="000000"/>
                </a:solidFill>
                <a:sym typeface="PFDinDisplayPro-Medium"/>
              </a:rPr>
              <a:t>, на которых приказом работодателя возложены обязанности по проведению инструктажа по охране труда, включающего вопросы оказания первой помощи пострадавшим, до допуска их к проведению указанного инструктажа по охране труда</a:t>
            </a:r>
            <a:r>
              <a:rPr lang="ru-RU" sz="3200" dirty="0" smtClean="0">
                <a:solidFill>
                  <a:srgbClr val="000000"/>
                </a:solidFill>
                <a:sym typeface="PFDinDisplayPro-Medium"/>
              </a:rPr>
              <a:t>;*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000000"/>
              </a:solidFill>
              <a:sym typeface="PFDinDisplayPro-Medium"/>
            </a:endParaRPr>
          </a:p>
          <a:p>
            <a:pPr fontAlgn="t"/>
            <a:r>
              <a:rPr lang="ru-RU" sz="3200" dirty="0">
                <a:solidFill>
                  <a:srgbClr val="000000"/>
                </a:solidFill>
                <a:sym typeface="PFDinDisplayPro-Medium"/>
              </a:rPr>
              <a:t>работники рабочих профессий</a:t>
            </a:r>
            <a:r>
              <a:rPr lang="ru-RU" sz="3200" dirty="0" smtClean="0">
                <a:solidFill>
                  <a:srgbClr val="000000"/>
                </a:solidFill>
                <a:sym typeface="PFDinDisplayPro-Medium"/>
              </a:rPr>
              <a:t>;*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000000"/>
              </a:solidFill>
              <a:sym typeface="PFDinDisplayPro-Medium"/>
            </a:endParaRPr>
          </a:p>
          <a:p>
            <a:pPr fontAlgn="t"/>
            <a:r>
              <a:rPr lang="ru-RU" sz="3200" dirty="0">
                <a:solidFill>
                  <a:srgbClr val="000000"/>
                </a:solidFill>
                <a:sym typeface="PFDinDisplayPro-Medium"/>
              </a:rPr>
              <a:t>лица, обязанные оказывать первую помощь пострадавшим в соответствии с требованиями нормативных правовых актов</a:t>
            </a:r>
            <a:r>
              <a:rPr lang="ru-RU" sz="3200" dirty="0" smtClean="0">
                <a:solidFill>
                  <a:srgbClr val="000000"/>
                </a:solidFill>
                <a:sym typeface="PFDinDisplayPro-Medium"/>
              </a:rPr>
              <a:t>;*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000000"/>
              </a:solidFill>
              <a:sym typeface="PFDinDisplayPro-Medium"/>
            </a:endParaRPr>
          </a:p>
          <a:p>
            <a:pPr fontAlgn="t"/>
            <a:r>
              <a:rPr lang="ru-RU" sz="3200" dirty="0">
                <a:solidFill>
                  <a:srgbClr val="000000"/>
                </a:solidFill>
                <a:sym typeface="PFDinDisplayPro-Medium"/>
              </a:rPr>
              <a:t>работники, к трудовым функциям которых отнесено управление автотранспортным средством</a:t>
            </a:r>
            <a:r>
              <a:rPr lang="ru-RU" sz="3200" dirty="0" smtClean="0">
                <a:solidFill>
                  <a:srgbClr val="000000"/>
                </a:solidFill>
                <a:sym typeface="PFDinDisplayPro-Medium"/>
              </a:rPr>
              <a:t>;*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000000"/>
              </a:solidFill>
              <a:sym typeface="PFDinDisplayPro-Medium"/>
            </a:endParaRPr>
          </a:p>
          <a:p>
            <a:pPr fontAlgn="t"/>
            <a:r>
              <a:rPr lang="ru-RU" sz="3200" dirty="0">
                <a:solidFill>
                  <a:srgbClr val="000000"/>
                </a:solidFill>
                <a:sym typeface="PFDinDisplayPro-Medium"/>
              </a:rPr>
              <a:t>работники, к компетенциям которых нормативными правовыми актами по охране труда предъявляются требования уметь оказывать первую помощь пострадавшим</a:t>
            </a:r>
            <a:r>
              <a:rPr lang="ru-RU" sz="3200" dirty="0" smtClean="0">
                <a:solidFill>
                  <a:srgbClr val="000000"/>
                </a:solidFill>
                <a:sym typeface="PFDinDisplayPro-Medium"/>
              </a:rPr>
              <a:t>;*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000000"/>
              </a:solidFill>
              <a:sym typeface="PFDinDisplayPro-Medium"/>
            </a:endParaRPr>
          </a:p>
          <a:p>
            <a:pPr fontAlgn="t"/>
            <a:r>
              <a:rPr lang="ru-RU" sz="3200" dirty="0">
                <a:solidFill>
                  <a:srgbClr val="000000"/>
                </a:solidFill>
                <a:sym typeface="PFDinDisplayPro-Medium"/>
              </a:rPr>
              <a:t>председатель (заместители председателя) и члены комиссий по проверке знания требований охраны труда по вопросам оказания первой помощи пострадавшим, лица, проводящие обучение по оказанию первой помощи пострадавшим, специалисты по охране труда, а также члены комитетов (комиссий) по охране труда</a:t>
            </a:r>
            <a:r>
              <a:rPr lang="ru-RU" sz="3200" dirty="0" smtClean="0">
                <a:solidFill>
                  <a:srgbClr val="000000"/>
                </a:solidFill>
                <a:sym typeface="PFDinDisplayPro-Medium"/>
              </a:rPr>
              <a:t>;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000000"/>
              </a:solidFill>
              <a:sym typeface="PFDinDisplayPro-Medium"/>
            </a:endParaRPr>
          </a:p>
          <a:p>
            <a:pPr fontAlgn="t"/>
            <a:r>
              <a:rPr lang="ru-RU" sz="3200" dirty="0">
                <a:solidFill>
                  <a:srgbClr val="000000"/>
                </a:solidFill>
                <a:sym typeface="PFDinDisplayPro-Medium"/>
              </a:rPr>
              <a:t>иные работники по решению </a:t>
            </a:r>
            <a:r>
              <a:rPr lang="ru-RU" sz="3200" dirty="0" smtClean="0">
                <a:solidFill>
                  <a:srgbClr val="000000"/>
                </a:solidFill>
                <a:sym typeface="PFDinDisplayPro-Medium"/>
              </a:rPr>
              <a:t>работодателя*</a:t>
            </a:r>
          </a:p>
          <a:p>
            <a:pPr fontAlgn="t"/>
            <a:endParaRPr lang="ru-RU" sz="3200" dirty="0">
              <a:solidFill>
                <a:srgbClr val="000000"/>
              </a:solidFill>
              <a:sym typeface="PFDinDisplayPro-Medium"/>
            </a:endParaRPr>
          </a:p>
          <a:p>
            <a:pPr algn="r" fontAlgn="t"/>
            <a:r>
              <a:rPr lang="ru-RU" sz="3600" i="1" dirty="0">
                <a:solidFill>
                  <a:srgbClr val="000000"/>
                </a:solidFill>
                <a:sym typeface="PFDinDisplayPro-Medium"/>
              </a:rPr>
              <a:t>*</a:t>
            </a:r>
            <a:r>
              <a:rPr lang="ru-RU" sz="3200" i="1" dirty="0">
                <a:solidFill>
                  <a:srgbClr val="000000"/>
                </a:solidFill>
                <a:sym typeface="PFDinDisplayPro-Medium"/>
              </a:rPr>
              <a:t>могут проходить обучение у </a:t>
            </a:r>
            <a:r>
              <a:rPr lang="ru-RU" sz="3200" i="1" dirty="0" smtClean="0">
                <a:solidFill>
                  <a:srgbClr val="000000"/>
                </a:solidFill>
                <a:sym typeface="PFDinDisplayPro-Medium"/>
              </a:rPr>
              <a:t>работодателя</a:t>
            </a:r>
            <a:endParaRPr lang="ru-RU" sz="3200" i="1" dirty="0">
              <a:solidFill>
                <a:srgbClr val="000000"/>
              </a:solidFill>
              <a:sym typeface="PFDinDisplayPro-Medium"/>
            </a:endParaRPr>
          </a:p>
        </p:txBody>
      </p:sp>
    </p:spTree>
    <p:extLst>
      <p:ext uri="{BB962C8B-B14F-4D97-AF65-F5344CB8AC3E}">
        <p14:creationId xmlns:p14="http://schemas.microsoft.com/office/powerpoint/2010/main" val="127287265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535353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Stem"/>
        <a:ea typeface="Stem"/>
        <a:cs typeface="Stem"/>
      </a:majorFont>
      <a:minorFont>
        <a:latin typeface="Stem"/>
        <a:ea typeface="Stem"/>
        <a:cs typeface="Stem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8" tIns="91438" rIns="91438" bIns="91438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Ste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8" tIns="91438" rIns="91438" bIns="91438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Ste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Stem"/>
        <a:ea typeface="Stem"/>
        <a:cs typeface="Stem"/>
      </a:majorFont>
      <a:minorFont>
        <a:latin typeface="Stem"/>
        <a:ea typeface="Stem"/>
        <a:cs typeface="Stem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8" tIns="91438" rIns="91438" bIns="91438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Ste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8" tIns="91438" rIns="91438" bIns="91438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Ste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19375</TotalTime>
  <Words>1649</Words>
  <Application>Microsoft Office PowerPoint</Application>
  <PresentationFormat>Custom</PresentationFormat>
  <Paragraphs>209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Montserrat Regular</vt:lpstr>
      <vt:lpstr>Open Sans</vt:lpstr>
      <vt:lpstr>PFDinDisplayPro-Medium</vt:lpstr>
      <vt:lpstr>Stem</vt:lpstr>
      <vt:lpstr>Stem  Light</vt:lpstr>
      <vt:lpstr>Stem  Medium</vt:lpstr>
      <vt:lpstr>Times New Roman</vt:lpstr>
      <vt:lpstr>Тема Office</vt:lpstr>
      <vt:lpstr>Как построить эффективный процесс обучения по охране труда:  инструменты и практические рекомендации</vt:lpstr>
      <vt:lpstr>ПОРЯДОК ПРОВЕДЕНИЯ обучения ПО ОТ</vt:lpstr>
      <vt:lpstr>Что ИЗМЕНИЛОСЬ?</vt:lpstr>
      <vt:lpstr>ВИДЫ обучения ПО ОТ</vt:lpstr>
      <vt:lpstr>ЛНА работодателя</vt:lpstr>
      <vt:lpstr>ПРОГРАММЫ обучения ПО ОТ</vt:lpstr>
      <vt:lpstr>обучение Оказанию первой помощи</vt:lpstr>
      <vt:lpstr>ТРЕБОВАНИЯ К ОБУЧЕНИЮ</vt:lpstr>
      <vt:lpstr>Перечень лиц, проходящих обучение</vt:lpstr>
      <vt:lpstr>обучение использование (применению) СИЗ</vt:lpstr>
      <vt:lpstr>обучение ПО СИЗ</vt:lpstr>
      <vt:lpstr>обучение по общим вопросам ОТ и функционированию соут</vt:lpstr>
      <vt:lpstr>Обучение общим требованиям</vt:lpstr>
      <vt:lpstr>обучение безопасным методам и приемам выполнения работ</vt:lpstr>
      <vt:lpstr>Обучение на основе опр и соут</vt:lpstr>
      <vt:lpstr>Обучение на основе опр и соут</vt:lpstr>
      <vt:lpstr>Освобождение от обучения</vt:lpstr>
      <vt:lpstr>обучение безопасным методам и приемам выполнения РПО</vt:lpstr>
      <vt:lpstr>Обучение на основе опр и соут</vt:lpstr>
      <vt:lpstr>ЧТО относится к рпо</vt:lpstr>
      <vt:lpstr>ЧТО относится к рпо</vt:lpstr>
      <vt:lpstr>ПОРЯДОК ПРОВЕДЕНИЯ обучения ПО ОТ</vt:lpstr>
      <vt:lpstr>Практические занятия</vt:lpstr>
      <vt:lpstr>Организация обучения</vt:lpstr>
      <vt:lpstr>Условия проведения обучения у работодателя</vt:lpstr>
      <vt:lpstr>Оценка и расчет затрат</vt:lpstr>
      <vt:lpstr>Точки оптимизации</vt:lpstr>
      <vt:lpstr>ПОРЯДОК и форма обучения ПО ОТ</vt:lpstr>
      <vt:lpstr>Комбинирование программ обучения</vt:lpstr>
      <vt:lpstr>Автоматизация процессов</vt:lpstr>
      <vt:lpstr>Внедрение электронной подписи</vt:lpstr>
      <vt:lpstr>Корректное планирование обучения</vt:lpstr>
      <vt:lpstr>Аутсорсинг процессов</vt:lpstr>
      <vt:lpstr>Оформление результатов проверки знания требований охраны труда</vt:lpstr>
      <vt:lpstr>Оформление результатов проверки знания требований охраны труда</vt:lpstr>
      <vt:lpstr>ТЕСТИРОВАНИЕ ЕИСОТ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построить эффективный процесс обучения по охране труда: инструменты и практические рекомендации</dc:title>
  <dc:creator>2 1</dc:creator>
  <cp:lastModifiedBy>Anatoliy Zernov</cp:lastModifiedBy>
  <cp:revision>32</cp:revision>
  <dcterms:modified xsi:type="dcterms:W3CDTF">2024-04-12T12:27:25Z</dcterms:modified>
</cp:coreProperties>
</file>